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51587" autoAdjust="0"/>
  </p:normalViewPr>
  <p:slideViewPr>
    <p:cSldViewPr snapToGrid="0" snapToObjects="1">
      <p:cViewPr>
        <p:scale>
          <a:sx n="81" d="100"/>
          <a:sy n="81" d="100"/>
        </p:scale>
        <p:origin x="725" y="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F35206-56CB-45DE-BF64-3EEE3F0CAE85}" type="datetimeFigureOut">
              <a:rPr lang="en-CA" smtClean="0"/>
              <a:t>2026-08-10</a:t>
            </a:fld>
            <a:endParaRPr lang="en-CA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831725-F330-4019-9515-9135960BFB56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820340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831725-F330-4019-9515-9135960BFB56}" type="slidenum">
              <a:rPr lang="en-CA" smtClean="0"/>
              <a:t>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830634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831725-F330-4019-9515-9135960BFB56}" type="slidenum">
              <a:rPr lang="en-CA" smtClean="0"/>
              <a:t>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363847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831725-F330-4019-9515-9135960BFB56}" type="slidenum">
              <a:rPr lang="en-CA" smtClean="0"/>
              <a:t>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756546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831725-F330-4019-9515-9135960BFB56}" type="slidenum">
              <a:rPr lang="en-CA" smtClean="0"/>
              <a:t>6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7986406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831725-F330-4019-9515-9135960BFB56}" type="slidenum">
              <a:rPr lang="en-CA" smtClean="0"/>
              <a:t>7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938571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831725-F330-4019-9515-9135960BFB56}" type="slidenum">
              <a:rPr lang="en-CA" smtClean="0"/>
              <a:t>8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7373523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831725-F330-4019-9515-9135960BFB56}" type="slidenum">
              <a:rPr lang="en-CA" smtClean="0"/>
              <a:t>9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7280621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8/10/2026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8/10/2026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8/10/2026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8/10/2026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8/10/2026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8/10/2026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8/10/2026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231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mart_valley_cov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8835" y="110532"/>
            <a:ext cx="5019284" cy="65463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0"/>
            <a:ext cx="7002257" cy="6858000"/>
          </a:xfrm>
          <a:prstGeom prst="rect">
            <a:avLst/>
          </a:prstGeom>
          <a:solidFill>
            <a:srgbClr val="12231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4" name="Rectangle 3"/>
          <p:cNvSpPr/>
          <p:nvPr/>
        </p:nvSpPr>
        <p:spPr>
          <a:xfrm>
            <a:off x="621792" y="1353312"/>
            <a:ext cx="731520" cy="54864"/>
          </a:xfrm>
          <a:prstGeom prst="rect">
            <a:avLst/>
          </a:prstGeom>
          <a:solidFill>
            <a:srgbClr val="C5A5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5" name="TextBox 4"/>
          <p:cNvSpPr txBox="1"/>
          <p:nvPr/>
        </p:nvSpPr>
        <p:spPr>
          <a:xfrm>
            <a:off x="621792" y="566928"/>
            <a:ext cx="2863541" cy="184666"/>
          </a:xfrm>
          <a:prstGeom prst="rect">
            <a:avLst/>
          </a:prstGeom>
          <a:noFill/>
        </p:spPr>
        <p:txBody>
          <a:bodyPr wrap="none" lIns="0" tIns="0" rIns="0" bIns="0" anchor="t">
            <a:spAutoFit/>
          </a:bodyPr>
          <a:lstStyle/>
          <a:p>
            <a:pPr algn="l"/>
            <a:r>
              <a:rPr sz="1200" b="1" dirty="0">
                <a:solidFill>
                  <a:srgbClr val="C5A55A"/>
                </a:solidFill>
                <a:latin typeface="Aptos"/>
              </a:rPr>
              <a:t>LUXURY NATURE • GLAMP • INVESTMENT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21792" y="1536192"/>
            <a:ext cx="5943600" cy="594360"/>
          </a:xfrm>
          <a:prstGeom prst="rect">
            <a:avLst/>
          </a:prstGeom>
          <a:noFill/>
        </p:spPr>
        <p:txBody>
          <a:bodyPr wrap="none" lIns="0" tIns="0" rIns="0" bIns="0" anchor="t">
            <a:spAutoFit/>
          </a:bodyPr>
          <a:lstStyle/>
          <a:p>
            <a:pPr algn="l"/>
            <a:r>
              <a:rPr sz="3400" b="1" dirty="0">
                <a:solidFill>
                  <a:srgbClr val="FFFFFF"/>
                </a:solidFill>
                <a:latin typeface="Aptos"/>
              </a:rPr>
              <a:t>SMART VALLEY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1792" y="2103120"/>
            <a:ext cx="5943600" cy="594360"/>
          </a:xfrm>
          <a:prstGeom prst="rect">
            <a:avLst/>
          </a:prstGeom>
          <a:noFill/>
        </p:spPr>
        <p:txBody>
          <a:bodyPr wrap="none" lIns="0" tIns="0" rIns="0" bIns="0" anchor="t">
            <a:spAutoFit/>
          </a:bodyPr>
          <a:lstStyle/>
          <a:p>
            <a:pPr algn="l"/>
            <a:r>
              <a:rPr sz="3400" b="1" dirty="0">
                <a:solidFill>
                  <a:srgbClr val="C5A55A"/>
                </a:solidFill>
                <a:latin typeface="Aptos"/>
              </a:rPr>
              <a:t>RESORTS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1792" y="2852928"/>
            <a:ext cx="5715000" cy="457200"/>
          </a:xfrm>
          <a:prstGeom prst="rect">
            <a:avLst/>
          </a:prstGeom>
          <a:noFill/>
        </p:spPr>
        <p:txBody>
          <a:bodyPr wrap="none" lIns="0" tIns="0" rIns="0" bIns="0" anchor="t">
            <a:spAutoFit/>
          </a:bodyPr>
          <a:lstStyle/>
          <a:p>
            <a:pPr algn="l"/>
            <a:r>
              <a:rPr sz="1800" b="0" dirty="0">
                <a:solidFill>
                  <a:srgbClr val="E1E8E2"/>
                </a:solidFill>
                <a:latin typeface="Aptos"/>
              </a:rPr>
              <a:t>A premium mountain retreat in Murree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21792" y="3584448"/>
            <a:ext cx="2286000" cy="274320"/>
          </a:xfrm>
          <a:prstGeom prst="rect">
            <a:avLst/>
          </a:prstGeom>
          <a:noFill/>
        </p:spPr>
        <p:txBody>
          <a:bodyPr wrap="none" lIns="0" tIns="0" rIns="0" bIns="0" anchor="t">
            <a:spAutoFit/>
          </a:bodyPr>
          <a:lstStyle/>
          <a:p>
            <a:pPr algn="l"/>
            <a:r>
              <a:rPr sz="1100" b="1" dirty="0">
                <a:solidFill>
                  <a:srgbClr val="C5A55A"/>
                </a:solidFill>
                <a:latin typeface="Aptos"/>
              </a:rPr>
              <a:t>CORE OBJECTIVE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1792" y="3913632"/>
            <a:ext cx="6380465" cy="692497"/>
          </a:xfrm>
          <a:prstGeom prst="rect">
            <a:avLst/>
          </a:prstGeom>
          <a:noFill/>
        </p:spPr>
        <p:txBody>
          <a:bodyPr wrap="none" lIns="0" tIns="0" rIns="0" bIns="0" anchor="t">
            <a:spAutoFit/>
          </a:bodyPr>
          <a:lstStyle/>
          <a:p>
            <a:pPr algn="l"/>
            <a:r>
              <a:rPr sz="1500" b="0" dirty="0">
                <a:solidFill>
                  <a:srgbClr val="F2F5F2"/>
                </a:solidFill>
                <a:latin typeface="Aptos"/>
              </a:rPr>
              <a:t>To develop modern, eco-friendly luxury resorts in the scenic Murree region, </a:t>
            </a:r>
            <a:endParaRPr lang="en-CA" sz="1500" b="0" dirty="0">
              <a:solidFill>
                <a:srgbClr val="F2F5F2"/>
              </a:solidFill>
              <a:latin typeface="Aptos"/>
            </a:endParaRPr>
          </a:p>
          <a:p>
            <a:pPr algn="l"/>
            <a:r>
              <a:rPr sz="1500" b="0" dirty="0">
                <a:solidFill>
                  <a:srgbClr val="F2F5F2"/>
                </a:solidFill>
                <a:latin typeface="Aptos"/>
              </a:rPr>
              <a:t>offering premium accommodation, nature-based experiences and a peaceful </a:t>
            </a:r>
            <a:endParaRPr lang="en-CA" sz="1500" b="0" dirty="0">
              <a:solidFill>
                <a:srgbClr val="F2F5F2"/>
              </a:solidFill>
              <a:latin typeface="Aptos"/>
            </a:endParaRPr>
          </a:p>
          <a:p>
            <a:pPr algn="l"/>
            <a:r>
              <a:rPr sz="1500" b="0" dirty="0">
                <a:solidFill>
                  <a:srgbClr val="F2F5F2"/>
                </a:solidFill>
                <a:latin typeface="Aptos"/>
              </a:rPr>
              <a:t>retreat away from urban noise.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1792" y="5010912"/>
            <a:ext cx="3474720" cy="274320"/>
          </a:xfrm>
          <a:prstGeom prst="rect">
            <a:avLst/>
          </a:prstGeom>
          <a:noFill/>
        </p:spPr>
        <p:txBody>
          <a:bodyPr wrap="none" lIns="0" tIns="0" rIns="0" bIns="0" anchor="t">
            <a:spAutoFit/>
          </a:bodyPr>
          <a:lstStyle/>
          <a:p>
            <a:pPr algn="l"/>
            <a:r>
              <a:rPr sz="1100" b="1" dirty="0">
                <a:solidFill>
                  <a:srgbClr val="C5A55A"/>
                </a:solidFill>
                <a:latin typeface="Aptos"/>
              </a:rPr>
              <a:t>UNIQUE VALUE PROPOSITION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1792" y="5340096"/>
            <a:ext cx="5734006" cy="430887"/>
          </a:xfrm>
          <a:prstGeom prst="rect">
            <a:avLst/>
          </a:prstGeom>
          <a:noFill/>
        </p:spPr>
        <p:txBody>
          <a:bodyPr wrap="none" lIns="0" tIns="0" rIns="0" bIns="0" anchor="t">
            <a:spAutoFit/>
          </a:bodyPr>
          <a:lstStyle/>
          <a:p>
            <a:pPr algn="l"/>
            <a:r>
              <a:rPr sz="1400" b="0" dirty="0">
                <a:solidFill>
                  <a:srgbClr val="F2F5F2"/>
                </a:solidFill>
                <a:latin typeface="Aptos"/>
              </a:rPr>
              <a:t>Secure investment rooted in nature — featuring modern A-Frame cottages,</a:t>
            </a:r>
            <a:endParaRPr lang="en-CA" sz="1400" b="0" dirty="0">
              <a:solidFill>
                <a:srgbClr val="F2F5F2"/>
              </a:solidFill>
              <a:latin typeface="Aptos"/>
            </a:endParaRPr>
          </a:p>
          <a:p>
            <a:pPr algn="l"/>
            <a:r>
              <a:rPr sz="1400" b="0" dirty="0">
                <a:solidFill>
                  <a:srgbClr val="F2F5F2"/>
                </a:solidFill>
                <a:latin typeface="Aptos"/>
              </a:rPr>
              <a:t> glamp experiences and international-standard resort amenities.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21792" y="6272784"/>
            <a:ext cx="6080760" cy="384048"/>
          </a:xfrm>
          <a:prstGeom prst="rect">
            <a:avLst/>
          </a:prstGeom>
          <a:solidFill>
            <a:srgbClr val="1C33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14" name="TextBox 13"/>
          <p:cNvSpPr txBox="1"/>
          <p:nvPr/>
        </p:nvSpPr>
        <p:spPr>
          <a:xfrm>
            <a:off x="768096" y="6345936"/>
            <a:ext cx="5715000" cy="201168"/>
          </a:xfrm>
          <a:prstGeom prst="rect">
            <a:avLst/>
          </a:prstGeom>
          <a:noFill/>
        </p:spPr>
        <p:txBody>
          <a:bodyPr wrap="none" lIns="0" tIns="0" rIns="0" bIns="0" anchor="t">
            <a:spAutoFit/>
          </a:bodyPr>
          <a:lstStyle/>
          <a:p>
            <a:pPr algn="l"/>
            <a:r>
              <a:rPr sz="900" b="0" dirty="0">
                <a:solidFill>
                  <a:srgbClr val="D2DCD3"/>
                </a:solidFill>
                <a:latin typeface="Aptos"/>
              </a:rPr>
              <a:t>LEGAL STATUS  |  To be inserted after verification of title &amp; approvals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275320" y="6272784"/>
            <a:ext cx="3474720" cy="256032"/>
          </a:xfrm>
          <a:prstGeom prst="rect">
            <a:avLst/>
          </a:prstGeom>
          <a:noFill/>
        </p:spPr>
        <p:txBody>
          <a:bodyPr wrap="none" lIns="0" tIns="0" rIns="0" bIns="0" anchor="t">
            <a:spAutoFit/>
          </a:bodyPr>
          <a:lstStyle/>
          <a:p>
            <a:pPr algn="ctr"/>
            <a:r>
              <a:rPr sz="1000" b="1" dirty="0">
                <a:solidFill>
                  <a:srgbClr val="FFFFFF"/>
                </a:solidFill>
                <a:latin typeface="Aptos"/>
              </a:rPr>
              <a:t>NATURE • COMFORT • STYLE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231B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12B346C-B16A-AFD5-55D5-2F2077308E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C314D3A8-23BF-0E42-E797-460B404BCFB3}"/>
              </a:ext>
            </a:extLst>
          </p:cNvPr>
          <p:cNvSpPr txBox="1"/>
          <p:nvPr/>
        </p:nvSpPr>
        <p:spPr>
          <a:xfrm>
            <a:off x="594360" y="384048"/>
            <a:ext cx="5029200" cy="2743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100" b="1" dirty="0">
                <a:solidFill>
                  <a:srgbClr val="C5A55A"/>
                </a:solidFill>
                <a:latin typeface="Aptos"/>
              </a:rPr>
              <a:t>ROAD MAP &amp; ACCESSIBILITY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5590591-EAF8-6E3A-C09E-A6B6055A9F70}"/>
              </a:ext>
            </a:extLst>
          </p:cNvPr>
          <p:cNvSpPr txBox="1"/>
          <p:nvPr/>
        </p:nvSpPr>
        <p:spPr>
          <a:xfrm>
            <a:off x="594360" y="713232"/>
            <a:ext cx="8046720" cy="5029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2700" b="1" dirty="0">
                <a:solidFill>
                  <a:srgbClr val="FFFFFF"/>
                </a:solidFill>
                <a:latin typeface="Aptos"/>
              </a:rPr>
              <a:t>Connected to the Murree Tourism Corridor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D884193-5003-EBAA-8886-6900ADEE591A}"/>
              </a:ext>
            </a:extLst>
          </p:cNvPr>
          <p:cNvSpPr txBox="1"/>
          <p:nvPr/>
        </p:nvSpPr>
        <p:spPr>
          <a:xfrm>
            <a:off x="594360" y="1225296"/>
            <a:ext cx="7772400" cy="32004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300" b="0" dirty="0">
                <a:solidFill>
                  <a:srgbClr val="CDD8CF"/>
                </a:solidFill>
                <a:latin typeface="Aptos"/>
              </a:rPr>
              <a:t>Strategic connectivity • Scenic routes • Major tourism attractions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F9EE051-53F1-9A5E-96C9-C27217CE7FFC}"/>
              </a:ext>
            </a:extLst>
          </p:cNvPr>
          <p:cNvSpPr/>
          <p:nvPr/>
        </p:nvSpPr>
        <p:spPr>
          <a:xfrm>
            <a:off x="594360" y="1673352"/>
            <a:ext cx="10972800" cy="32004"/>
          </a:xfrm>
          <a:prstGeom prst="rect">
            <a:avLst/>
          </a:prstGeom>
          <a:solidFill>
            <a:srgbClr val="C5A5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38AB6E0-E633-32A6-5218-7106D14550D8}"/>
              </a:ext>
            </a:extLst>
          </p:cNvPr>
          <p:cNvSpPr txBox="1"/>
          <p:nvPr/>
        </p:nvSpPr>
        <p:spPr>
          <a:xfrm>
            <a:off x="640080" y="1874519"/>
            <a:ext cx="2926080" cy="2743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000" b="1" dirty="0">
                <a:solidFill>
                  <a:srgbClr val="C5A55A"/>
                </a:solidFill>
                <a:latin typeface="Aptos"/>
              </a:rPr>
              <a:t>PRIMARY ACCESS ROUTE</a:t>
            </a:r>
          </a:p>
        </p:txBody>
      </p:sp>
      <p:cxnSp>
        <p:nvCxnSpPr>
          <p:cNvPr id="21" name="Connector 6">
            <a:extLst>
              <a:ext uri="{FF2B5EF4-FFF2-40B4-BE49-F238E27FC236}">
                <a16:creationId xmlns:a16="http://schemas.microsoft.com/office/drawing/2014/main" id="{C4D2B672-8A8F-B38D-5B3F-0FF1EB8F2861}"/>
              </a:ext>
            </a:extLst>
          </p:cNvPr>
          <p:cNvCxnSpPr/>
          <p:nvPr/>
        </p:nvCxnSpPr>
        <p:spPr>
          <a:xfrm>
            <a:off x="2103120" y="2811779"/>
            <a:ext cx="411480" cy="0"/>
          </a:xfrm>
          <a:prstGeom prst="line">
            <a:avLst/>
          </a:prstGeom>
          <a:ln w="25400">
            <a:solidFill>
              <a:srgbClr val="C5A55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ounded Rectangle 7">
            <a:extLst>
              <a:ext uri="{FF2B5EF4-FFF2-40B4-BE49-F238E27FC236}">
                <a16:creationId xmlns:a16="http://schemas.microsoft.com/office/drawing/2014/main" id="{BB26C551-B8F7-2D56-120D-1C271E727791}"/>
              </a:ext>
            </a:extLst>
          </p:cNvPr>
          <p:cNvSpPr/>
          <p:nvPr/>
        </p:nvSpPr>
        <p:spPr>
          <a:xfrm>
            <a:off x="685800" y="2423160"/>
            <a:ext cx="1417320" cy="777240"/>
          </a:xfrm>
          <a:prstGeom prst="roundRect">
            <a:avLst/>
          </a:prstGeom>
          <a:solidFill>
            <a:srgbClr val="284E36"/>
          </a:solidFill>
          <a:ln w="15240">
            <a:solidFill>
              <a:srgbClr val="C5A5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C266696-3E13-39EB-346E-13ECF92E6737}"/>
              </a:ext>
            </a:extLst>
          </p:cNvPr>
          <p:cNvSpPr txBox="1"/>
          <p:nvPr/>
        </p:nvSpPr>
        <p:spPr>
          <a:xfrm>
            <a:off x="758952" y="2496312"/>
            <a:ext cx="1271016" cy="630936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000" b="1" dirty="0">
                <a:solidFill>
                  <a:srgbClr val="FFFFFF"/>
                </a:solidFill>
                <a:latin typeface="Aptos"/>
              </a:rPr>
              <a:t>Bahria Enclave
N Block</a:t>
            </a:r>
          </a:p>
        </p:txBody>
      </p:sp>
      <p:cxnSp>
        <p:nvCxnSpPr>
          <p:cNvPr id="24" name="Connector 9">
            <a:extLst>
              <a:ext uri="{FF2B5EF4-FFF2-40B4-BE49-F238E27FC236}">
                <a16:creationId xmlns:a16="http://schemas.microsoft.com/office/drawing/2014/main" id="{96F64E57-39B3-1C54-D5B2-A1480DD387D8}"/>
              </a:ext>
            </a:extLst>
          </p:cNvPr>
          <p:cNvCxnSpPr/>
          <p:nvPr/>
        </p:nvCxnSpPr>
        <p:spPr>
          <a:xfrm>
            <a:off x="3931920" y="2811779"/>
            <a:ext cx="411480" cy="0"/>
          </a:xfrm>
          <a:prstGeom prst="line">
            <a:avLst/>
          </a:prstGeom>
          <a:ln w="25400">
            <a:solidFill>
              <a:srgbClr val="C5A55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Rounded Rectangle 10">
            <a:extLst>
              <a:ext uri="{FF2B5EF4-FFF2-40B4-BE49-F238E27FC236}">
                <a16:creationId xmlns:a16="http://schemas.microsoft.com/office/drawing/2014/main" id="{4B9E4362-CD89-92CD-FF3D-B21A12F56617}"/>
              </a:ext>
            </a:extLst>
          </p:cNvPr>
          <p:cNvSpPr/>
          <p:nvPr/>
        </p:nvSpPr>
        <p:spPr>
          <a:xfrm>
            <a:off x="2514600" y="2423160"/>
            <a:ext cx="1417320" cy="777240"/>
          </a:xfrm>
          <a:prstGeom prst="roundRect">
            <a:avLst/>
          </a:prstGeom>
          <a:solidFill>
            <a:srgbClr val="284E36"/>
          </a:solidFill>
          <a:ln w="15240">
            <a:solidFill>
              <a:srgbClr val="C5A5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6E7C1B2-B8E7-C653-5F1E-AC3D49FC5F18}"/>
              </a:ext>
            </a:extLst>
          </p:cNvPr>
          <p:cNvSpPr txBox="1"/>
          <p:nvPr/>
        </p:nvSpPr>
        <p:spPr>
          <a:xfrm>
            <a:off x="2587752" y="2496312"/>
            <a:ext cx="1271016" cy="630936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000" b="1" dirty="0" err="1">
                <a:solidFill>
                  <a:srgbClr val="FFFFFF"/>
                </a:solidFill>
                <a:latin typeface="Aptos"/>
              </a:rPr>
              <a:t>Simly</a:t>
            </a:r>
            <a:r>
              <a:rPr sz="1000" b="1" dirty="0">
                <a:solidFill>
                  <a:srgbClr val="FFFFFF"/>
                </a:solidFill>
                <a:latin typeface="Aptos"/>
              </a:rPr>
              <a:t> Dam
Road</a:t>
            </a:r>
          </a:p>
        </p:txBody>
      </p:sp>
      <p:cxnSp>
        <p:nvCxnSpPr>
          <p:cNvPr id="27" name="Connector 12">
            <a:extLst>
              <a:ext uri="{FF2B5EF4-FFF2-40B4-BE49-F238E27FC236}">
                <a16:creationId xmlns:a16="http://schemas.microsoft.com/office/drawing/2014/main" id="{3C3DD904-3E8F-8DE5-6B71-D7B579396931}"/>
              </a:ext>
            </a:extLst>
          </p:cNvPr>
          <p:cNvCxnSpPr/>
          <p:nvPr/>
        </p:nvCxnSpPr>
        <p:spPr>
          <a:xfrm>
            <a:off x="5760720" y="2811779"/>
            <a:ext cx="411480" cy="0"/>
          </a:xfrm>
          <a:prstGeom prst="line">
            <a:avLst/>
          </a:prstGeom>
          <a:ln w="25400">
            <a:solidFill>
              <a:srgbClr val="C5A55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Rounded Rectangle 13">
            <a:extLst>
              <a:ext uri="{FF2B5EF4-FFF2-40B4-BE49-F238E27FC236}">
                <a16:creationId xmlns:a16="http://schemas.microsoft.com/office/drawing/2014/main" id="{A0AA5E26-0261-0763-689B-D9D50AD4C162}"/>
              </a:ext>
            </a:extLst>
          </p:cNvPr>
          <p:cNvSpPr/>
          <p:nvPr/>
        </p:nvSpPr>
        <p:spPr>
          <a:xfrm>
            <a:off x="4343400" y="2423160"/>
            <a:ext cx="1417320" cy="777240"/>
          </a:xfrm>
          <a:prstGeom prst="roundRect">
            <a:avLst/>
          </a:prstGeom>
          <a:solidFill>
            <a:srgbClr val="284E36"/>
          </a:solidFill>
          <a:ln w="15240">
            <a:solidFill>
              <a:srgbClr val="C5A5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FAF9E3F-14E1-C918-CAB6-9E4FA5BCBA57}"/>
              </a:ext>
            </a:extLst>
          </p:cNvPr>
          <p:cNvSpPr txBox="1"/>
          <p:nvPr/>
        </p:nvSpPr>
        <p:spPr>
          <a:xfrm>
            <a:off x="4416552" y="2496312"/>
            <a:ext cx="1271016" cy="630936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Aptos"/>
              </a:rPr>
              <a:t>Tunnel /
Connecting Route</a:t>
            </a:r>
          </a:p>
        </p:txBody>
      </p:sp>
      <p:cxnSp>
        <p:nvCxnSpPr>
          <p:cNvPr id="30" name="Connector 15">
            <a:extLst>
              <a:ext uri="{FF2B5EF4-FFF2-40B4-BE49-F238E27FC236}">
                <a16:creationId xmlns:a16="http://schemas.microsoft.com/office/drawing/2014/main" id="{D34FB25D-83FB-B9C8-8ACB-F0E3FFE68E8C}"/>
              </a:ext>
            </a:extLst>
          </p:cNvPr>
          <p:cNvCxnSpPr/>
          <p:nvPr/>
        </p:nvCxnSpPr>
        <p:spPr>
          <a:xfrm>
            <a:off x="7589520" y="2811779"/>
            <a:ext cx="411480" cy="0"/>
          </a:xfrm>
          <a:prstGeom prst="line">
            <a:avLst/>
          </a:prstGeom>
          <a:ln w="25400">
            <a:solidFill>
              <a:srgbClr val="C5A55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Rounded Rectangle 16">
            <a:extLst>
              <a:ext uri="{FF2B5EF4-FFF2-40B4-BE49-F238E27FC236}">
                <a16:creationId xmlns:a16="http://schemas.microsoft.com/office/drawing/2014/main" id="{FF1B5D79-B592-BC60-8604-DFD105CA6EFC}"/>
              </a:ext>
            </a:extLst>
          </p:cNvPr>
          <p:cNvSpPr/>
          <p:nvPr/>
        </p:nvSpPr>
        <p:spPr>
          <a:xfrm>
            <a:off x="6172200" y="2423160"/>
            <a:ext cx="1417320" cy="777240"/>
          </a:xfrm>
          <a:prstGeom prst="roundRect">
            <a:avLst/>
          </a:prstGeom>
          <a:solidFill>
            <a:srgbClr val="284E36"/>
          </a:solidFill>
          <a:ln w="15240">
            <a:solidFill>
              <a:srgbClr val="C5A5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F8F0C9F-783D-6BAC-AE5F-C16FE1C710EE}"/>
              </a:ext>
            </a:extLst>
          </p:cNvPr>
          <p:cNvSpPr txBox="1"/>
          <p:nvPr/>
        </p:nvSpPr>
        <p:spPr>
          <a:xfrm>
            <a:off x="6245352" y="2496312"/>
            <a:ext cx="1271016" cy="630936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Aptos"/>
              </a:rPr>
              <a:t>Karore Bun Road /
Tourism Highway</a:t>
            </a:r>
          </a:p>
        </p:txBody>
      </p:sp>
      <p:cxnSp>
        <p:nvCxnSpPr>
          <p:cNvPr id="33" name="Connector 18">
            <a:extLst>
              <a:ext uri="{FF2B5EF4-FFF2-40B4-BE49-F238E27FC236}">
                <a16:creationId xmlns:a16="http://schemas.microsoft.com/office/drawing/2014/main" id="{C9DA75E5-C367-6686-3E1A-15FE83103312}"/>
              </a:ext>
            </a:extLst>
          </p:cNvPr>
          <p:cNvCxnSpPr/>
          <p:nvPr/>
        </p:nvCxnSpPr>
        <p:spPr>
          <a:xfrm>
            <a:off x="9418320" y="2811779"/>
            <a:ext cx="411480" cy="0"/>
          </a:xfrm>
          <a:prstGeom prst="line">
            <a:avLst/>
          </a:prstGeom>
          <a:ln w="25400">
            <a:solidFill>
              <a:srgbClr val="C5A55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Rounded Rectangle 19">
            <a:extLst>
              <a:ext uri="{FF2B5EF4-FFF2-40B4-BE49-F238E27FC236}">
                <a16:creationId xmlns:a16="http://schemas.microsoft.com/office/drawing/2014/main" id="{BDCA5CED-8A95-F044-319D-9C581A1372E4}"/>
              </a:ext>
            </a:extLst>
          </p:cNvPr>
          <p:cNvSpPr/>
          <p:nvPr/>
        </p:nvSpPr>
        <p:spPr>
          <a:xfrm>
            <a:off x="8001000" y="2423160"/>
            <a:ext cx="1417320" cy="777240"/>
          </a:xfrm>
          <a:prstGeom prst="roundRect">
            <a:avLst/>
          </a:prstGeom>
          <a:solidFill>
            <a:srgbClr val="284E36"/>
          </a:solidFill>
          <a:ln w="15240">
            <a:solidFill>
              <a:srgbClr val="C5A5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A97ADD3-04FF-1D05-2C06-F66A487449E8}"/>
              </a:ext>
            </a:extLst>
          </p:cNvPr>
          <p:cNvSpPr txBox="1"/>
          <p:nvPr/>
        </p:nvSpPr>
        <p:spPr>
          <a:xfrm>
            <a:off x="8074152" y="2496312"/>
            <a:ext cx="1271016" cy="630936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Aptos"/>
              </a:rPr>
              <a:t>Simly
Dam</a:t>
            </a:r>
          </a:p>
        </p:txBody>
      </p:sp>
      <p:sp>
        <p:nvSpPr>
          <p:cNvPr id="36" name="Rounded Rectangle 21">
            <a:extLst>
              <a:ext uri="{FF2B5EF4-FFF2-40B4-BE49-F238E27FC236}">
                <a16:creationId xmlns:a16="http://schemas.microsoft.com/office/drawing/2014/main" id="{8CBD15C8-3082-370B-4AFD-51CA6C085AC4}"/>
              </a:ext>
            </a:extLst>
          </p:cNvPr>
          <p:cNvSpPr/>
          <p:nvPr/>
        </p:nvSpPr>
        <p:spPr>
          <a:xfrm>
            <a:off x="9829800" y="2423160"/>
            <a:ext cx="1417320" cy="777240"/>
          </a:xfrm>
          <a:prstGeom prst="roundRect">
            <a:avLst/>
          </a:prstGeom>
          <a:solidFill>
            <a:srgbClr val="284E36"/>
          </a:solidFill>
          <a:ln w="15240">
            <a:solidFill>
              <a:srgbClr val="C5A5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3A9EEC8-DED8-CD2A-27B2-FD322A5A6C08}"/>
              </a:ext>
            </a:extLst>
          </p:cNvPr>
          <p:cNvSpPr txBox="1"/>
          <p:nvPr/>
        </p:nvSpPr>
        <p:spPr>
          <a:xfrm>
            <a:off x="9902952" y="2496312"/>
            <a:ext cx="1271016" cy="630936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Aptos"/>
              </a:rPr>
              <a:t>Ambani
Stadium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126006C-23D7-1DC5-AC0C-A90E4B5C88CE}"/>
              </a:ext>
            </a:extLst>
          </p:cNvPr>
          <p:cNvSpPr txBox="1"/>
          <p:nvPr/>
        </p:nvSpPr>
        <p:spPr>
          <a:xfrm>
            <a:off x="640080" y="3520440"/>
            <a:ext cx="3200400" cy="2743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000" b="1">
                <a:solidFill>
                  <a:srgbClr val="C5A55A"/>
                </a:solidFill>
                <a:latin typeface="Aptos"/>
              </a:rPr>
              <a:t>TOURISM / PROJECT CORRIDOR</a:t>
            </a:r>
          </a:p>
        </p:txBody>
      </p:sp>
      <p:cxnSp>
        <p:nvCxnSpPr>
          <p:cNvPr id="39" name="Connector 24">
            <a:extLst>
              <a:ext uri="{FF2B5EF4-FFF2-40B4-BE49-F238E27FC236}">
                <a16:creationId xmlns:a16="http://schemas.microsoft.com/office/drawing/2014/main" id="{D637566E-595A-0BE4-07BC-13B4CB28D0DB}"/>
              </a:ext>
            </a:extLst>
          </p:cNvPr>
          <p:cNvCxnSpPr/>
          <p:nvPr/>
        </p:nvCxnSpPr>
        <p:spPr>
          <a:xfrm>
            <a:off x="2194560" y="4366259"/>
            <a:ext cx="320040" cy="0"/>
          </a:xfrm>
          <a:prstGeom prst="line">
            <a:avLst/>
          </a:prstGeom>
          <a:ln w="25400">
            <a:solidFill>
              <a:srgbClr val="C5A55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Rounded Rectangle 25">
            <a:extLst>
              <a:ext uri="{FF2B5EF4-FFF2-40B4-BE49-F238E27FC236}">
                <a16:creationId xmlns:a16="http://schemas.microsoft.com/office/drawing/2014/main" id="{5E2036D6-84BD-728B-2F51-61C6A672745B}"/>
              </a:ext>
            </a:extLst>
          </p:cNvPr>
          <p:cNvSpPr/>
          <p:nvPr/>
        </p:nvSpPr>
        <p:spPr>
          <a:xfrm>
            <a:off x="777240" y="3977639"/>
            <a:ext cx="1417320" cy="777240"/>
          </a:xfrm>
          <a:prstGeom prst="roundRect">
            <a:avLst/>
          </a:prstGeom>
          <a:solidFill>
            <a:srgbClr val="4D6852"/>
          </a:solidFill>
          <a:ln w="15240">
            <a:solidFill>
              <a:srgbClr val="C5A5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C873FA9-4CD5-1563-34E7-FD6C3F0E0174}"/>
              </a:ext>
            </a:extLst>
          </p:cNvPr>
          <p:cNvSpPr txBox="1"/>
          <p:nvPr/>
        </p:nvSpPr>
        <p:spPr>
          <a:xfrm>
            <a:off x="832103" y="4032503"/>
            <a:ext cx="1307592" cy="667512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Aptos"/>
              </a:rPr>
              <a:t>Karore
Bazar</a:t>
            </a:r>
          </a:p>
        </p:txBody>
      </p:sp>
      <p:cxnSp>
        <p:nvCxnSpPr>
          <p:cNvPr id="42" name="Connector 27">
            <a:extLst>
              <a:ext uri="{FF2B5EF4-FFF2-40B4-BE49-F238E27FC236}">
                <a16:creationId xmlns:a16="http://schemas.microsoft.com/office/drawing/2014/main" id="{E308EBB2-1EBC-F43D-CF0C-BBFE51BBEAAA}"/>
              </a:ext>
            </a:extLst>
          </p:cNvPr>
          <p:cNvCxnSpPr/>
          <p:nvPr/>
        </p:nvCxnSpPr>
        <p:spPr>
          <a:xfrm flipV="1">
            <a:off x="3931920" y="4274820"/>
            <a:ext cx="320040" cy="91439"/>
          </a:xfrm>
          <a:prstGeom prst="line">
            <a:avLst/>
          </a:prstGeom>
          <a:ln w="25400">
            <a:solidFill>
              <a:srgbClr val="C5A55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Rounded Rectangle 28">
            <a:extLst>
              <a:ext uri="{FF2B5EF4-FFF2-40B4-BE49-F238E27FC236}">
                <a16:creationId xmlns:a16="http://schemas.microsoft.com/office/drawing/2014/main" id="{9C3B1397-276E-B465-036D-6FCA54032BFA}"/>
              </a:ext>
            </a:extLst>
          </p:cNvPr>
          <p:cNvSpPr/>
          <p:nvPr/>
        </p:nvSpPr>
        <p:spPr>
          <a:xfrm>
            <a:off x="2514600" y="3977639"/>
            <a:ext cx="1417320" cy="777240"/>
          </a:xfrm>
          <a:prstGeom prst="roundRect">
            <a:avLst/>
          </a:prstGeom>
          <a:solidFill>
            <a:srgbClr val="4D6852"/>
          </a:solidFill>
          <a:ln w="15240">
            <a:solidFill>
              <a:srgbClr val="C5A5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BD5E2DC-D715-4295-AC16-53D33355D576}"/>
              </a:ext>
            </a:extLst>
          </p:cNvPr>
          <p:cNvSpPr txBox="1"/>
          <p:nvPr/>
        </p:nvSpPr>
        <p:spPr>
          <a:xfrm>
            <a:off x="2569464" y="4032503"/>
            <a:ext cx="1307592" cy="667512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Aptos"/>
              </a:rPr>
              <a:t>Jungle
Hotel</a:t>
            </a:r>
          </a:p>
        </p:txBody>
      </p:sp>
      <p:cxnSp>
        <p:nvCxnSpPr>
          <p:cNvPr id="45" name="Connector 30">
            <a:extLst>
              <a:ext uri="{FF2B5EF4-FFF2-40B4-BE49-F238E27FC236}">
                <a16:creationId xmlns:a16="http://schemas.microsoft.com/office/drawing/2014/main" id="{05DB4441-36CE-F3F2-9044-0BCFDC3FAA6A}"/>
              </a:ext>
            </a:extLst>
          </p:cNvPr>
          <p:cNvCxnSpPr/>
          <p:nvPr/>
        </p:nvCxnSpPr>
        <p:spPr>
          <a:xfrm>
            <a:off x="5669280" y="4274820"/>
            <a:ext cx="411480" cy="91439"/>
          </a:xfrm>
          <a:prstGeom prst="line">
            <a:avLst/>
          </a:prstGeom>
          <a:ln w="25400">
            <a:solidFill>
              <a:srgbClr val="C5A55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Rounded Rectangle 31">
            <a:extLst>
              <a:ext uri="{FF2B5EF4-FFF2-40B4-BE49-F238E27FC236}">
                <a16:creationId xmlns:a16="http://schemas.microsoft.com/office/drawing/2014/main" id="{BD08E918-72D7-4ECA-AFF5-587CED014085}"/>
              </a:ext>
            </a:extLst>
          </p:cNvPr>
          <p:cNvSpPr/>
          <p:nvPr/>
        </p:nvSpPr>
        <p:spPr>
          <a:xfrm>
            <a:off x="4251960" y="3886200"/>
            <a:ext cx="1417320" cy="777240"/>
          </a:xfrm>
          <a:prstGeom prst="roundRect">
            <a:avLst/>
          </a:prstGeom>
          <a:solidFill>
            <a:srgbClr val="C5A55A"/>
          </a:solidFill>
          <a:ln w="15240">
            <a:solidFill>
              <a:srgbClr val="C5A5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455995D-9106-356B-0D7F-D57DBC8C7E22}"/>
              </a:ext>
            </a:extLst>
          </p:cNvPr>
          <p:cNvSpPr txBox="1"/>
          <p:nvPr/>
        </p:nvSpPr>
        <p:spPr>
          <a:xfrm>
            <a:off x="4306824" y="3941063"/>
            <a:ext cx="1307592" cy="667512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000" b="1">
                <a:solidFill>
                  <a:srgbClr val="12231B"/>
                </a:solidFill>
                <a:latin typeface="Aptos"/>
              </a:rPr>
              <a:t>SMART VALLEY
RESORTS</a:t>
            </a:r>
          </a:p>
        </p:txBody>
      </p:sp>
      <p:cxnSp>
        <p:nvCxnSpPr>
          <p:cNvPr id="48" name="Connector 33">
            <a:extLst>
              <a:ext uri="{FF2B5EF4-FFF2-40B4-BE49-F238E27FC236}">
                <a16:creationId xmlns:a16="http://schemas.microsoft.com/office/drawing/2014/main" id="{9023D1BC-25A1-3FA9-6187-4F5AE31467FC}"/>
              </a:ext>
            </a:extLst>
          </p:cNvPr>
          <p:cNvCxnSpPr/>
          <p:nvPr/>
        </p:nvCxnSpPr>
        <p:spPr>
          <a:xfrm>
            <a:off x="7498080" y="4366259"/>
            <a:ext cx="411480" cy="0"/>
          </a:xfrm>
          <a:prstGeom prst="line">
            <a:avLst/>
          </a:prstGeom>
          <a:ln w="25400">
            <a:solidFill>
              <a:srgbClr val="C5A55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Rounded Rectangle 34">
            <a:extLst>
              <a:ext uri="{FF2B5EF4-FFF2-40B4-BE49-F238E27FC236}">
                <a16:creationId xmlns:a16="http://schemas.microsoft.com/office/drawing/2014/main" id="{7330A4F0-C027-4BBE-A274-B3DF241E77F2}"/>
              </a:ext>
            </a:extLst>
          </p:cNvPr>
          <p:cNvSpPr/>
          <p:nvPr/>
        </p:nvSpPr>
        <p:spPr>
          <a:xfrm>
            <a:off x="6080760" y="3977639"/>
            <a:ext cx="1417320" cy="777240"/>
          </a:xfrm>
          <a:prstGeom prst="roundRect">
            <a:avLst/>
          </a:prstGeom>
          <a:solidFill>
            <a:srgbClr val="4D6852"/>
          </a:solidFill>
          <a:ln w="15240">
            <a:solidFill>
              <a:srgbClr val="C5A5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5270986A-4D1F-5597-9F17-5538B5E626B4}"/>
              </a:ext>
            </a:extLst>
          </p:cNvPr>
          <p:cNvSpPr txBox="1"/>
          <p:nvPr/>
        </p:nvSpPr>
        <p:spPr>
          <a:xfrm>
            <a:off x="6135624" y="4032503"/>
            <a:ext cx="1307592" cy="667512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Aptos"/>
              </a:rPr>
              <a:t>Khana Badosh
Glamps</a:t>
            </a:r>
          </a:p>
        </p:txBody>
      </p:sp>
      <p:sp>
        <p:nvSpPr>
          <p:cNvPr id="51" name="Rounded Rectangle 36">
            <a:extLst>
              <a:ext uri="{FF2B5EF4-FFF2-40B4-BE49-F238E27FC236}">
                <a16:creationId xmlns:a16="http://schemas.microsoft.com/office/drawing/2014/main" id="{0AB82AB9-08B2-9E0A-4BBF-A939091AAFBA}"/>
              </a:ext>
            </a:extLst>
          </p:cNvPr>
          <p:cNvSpPr/>
          <p:nvPr/>
        </p:nvSpPr>
        <p:spPr>
          <a:xfrm>
            <a:off x="7909560" y="3977639"/>
            <a:ext cx="1417320" cy="777240"/>
          </a:xfrm>
          <a:prstGeom prst="roundRect">
            <a:avLst/>
          </a:prstGeom>
          <a:solidFill>
            <a:srgbClr val="4D6852"/>
          </a:solidFill>
          <a:ln w="15240">
            <a:solidFill>
              <a:srgbClr val="C5A5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60EE595-47D5-9DBE-63B5-BEF83B09FB28}"/>
              </a:ext>
            </a:extLst>
          </p:cNvPr>
          <p:cNvSpPr txBox="1"/>
          <p:nvPr/>
        </p:nvSpPr>
        <p:spPr>
          <a:xfrm>
            <a:off x="7964424" y="4032503"/>
            <a:ext cx="1307592" cy="667512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Aptos"/>
              </a:rPr>
              <a:t>Patriata /
New Murree</a:t>
            </a:r>
          </a:p>
        </p:txBody>
      </p:sp>
      <p:sp>
        <p:nvSpPr>
          <p:cNvPr id="53" name="Rounded Rectangle 38">
            <a:extLst>
              <a:ext uri="{FF2B5EF4-FFF2-40B4-BE49-F238E27FC236}">
                <a16:creationId xmlns:a16="http://schemas.microsoft.com/office/drawing/2014/main" id="{CF5F7814-C107-9591-7D19-E428EF66804B}"/>
              </a:ext>
            </a:extLst>
          </p:cNvPr>
          <p:cNvSpPr/>
          <p:nvPr/>
        </p:nvSpPr>
        <p:spPr>
          <a:xfrm>
            <a:off x="9646920" y="3794760"/>
            <a:ext cx="1920240" cy="1143000"/>
          </a:xfrm>
          <a:prstGeom prst="roundRect">
            <a:avLst/>
          </a:prstGeom>
          <a:solidFill>
            <a:srgbClr val="1C3327"/>
          </a:solidFill>
          <a:ln>
            <a:solidFill>
              <a:srgbClr val="C5A5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86BB3C32-91EE-B827-B24C-C74CE7A932BD}"/>
              </a:ext>
            </a:extLst>
          </p:cNvPr>
          <p:cNvSpPr txBox="1"/>
          <p:nvPr/>
        </p:nvSpPr>
        <p:spPr>
          <a:xfrm>
            <a:off x="9802368" y="3977639"/>
            <a:ext cx="1600200" cy="384048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2300" b="1">
                <a:solidFill>
                  <a:srgbClr val="C5A55A"/>
                </a:solidFill>
                <a:latin typeface="Aptos"/>
              </a:rPr>
              <a:t>≈ 40 KM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907E9C55-D438-20C1-6E77-A95DDDAA54AE}"/>
              </a:ext>
            </a:extLst>
          </p:cNvPr>
          <p:cNvSpPr txBox="1"/>
          <p:nvPr/>
        </p:nvSpPr>
        <p:spPr>
          <a:xfrm>
            <a:off x="9784080" y="4370832"/>
            <a:ext cx="1645920" cy="384048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900" b="0">
                <a:solidFill>
                  <a:srgbClr val="CDD8CF"/>
                </a:solidFill>
                <a:latin typeface="Aptos"/>
              </a:rPr>
              <a:t>from the project office
(reference stated)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02046F9F-6173-99AA-7DB7-802535D8E422}"/>
              </a:ext>
            </a:extLst>
          </p:cNvPr>
          <p:cNvSpPr txBox="1"/>
          <p:nvPr/>
        </p:nvSpPr>
        <p:spPr>
          <a:xfrm>
            <a:off x="640080" y="5166360"/>
            <a:ext cx="2743200" cy="2743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000" b="1">
                <a:solidFill>
                  <a:srgbClr val="C5A55A"/>
                </a:solidFill>
                <a:latin typeface="Aptos"/>
              </a:rPr>
              <a:t>NEARBY TOURIST POINTS</a:t>
            </a:r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16B84185-9B6B-6F70-DD9A-48B89C725CFE}"/>
              </a:ext>
            </a:extLst>
          </p:cNvPr>
          <p:cNvSpPr/>
          <p:nvPr/>
        </p:nvSpPr>
        <p:spPr>
          <a:xfrm>
            <a:off x="685800" y="5596128"/>
            <a:ext cx="384048" cy="384048"/>
          </a:xfrm>
          <a:prstGeom prst="ellipse">
            <a:avLst/>
          </a:prstGeom>
          <a:solidFill>
            <a:srgbClr val="C5A5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ABA2C7C-4139-A6AD-DEDC-78C688B7E816}"/>
              </a:ext>
            </a:extLst>
          </p:cNvPr>
          <p:cNvSpPr txBox="1"/>
          <p:nvPr/>
        </p:nvSpPr>
        <p:spPr>
          <a:xfrm>
            <a:off x="685800" y="5623560"/>
            <a:ext cx="384048" cy="2743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800" b="1">
                <a:solidFill>
                  <a:srgbClr val="12231B"/>
                </a:solidFill>
                <a:latin typeface="Aptos"/>
              </a:rPr>
              <a:t>01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2A174E6F-0CF3-22D3-3D07-4BDB25B440A5}"/>
              </a:ext>
            </a:extLst>
          </p:cNvPr>
          <p:cNvSpPr txBox="1"/>
          <p:nvPr/>
        </p:nvSpPr>
        <p:spPr>
          <a:xfrm>
            <a:off x="1188720" y="5559552"/>
            <a:ext cx="2057400" cy="45720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200" b="1">
                <a:solidFill>
                  <a:srgbClr val="FFFFFF"/>
                </a:solidFill>
                <a:latin typeface="Aptos"/>
              </a:rPr>
              <a:t>Bissa Waterfall</a:t>
            </a:r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EB8892C0-5D01-E6DA-DD12-CA6C59F1E9F7}"/>
              </a:ext>
            </a:extLst>
          </p:cNvPr>
          <p:cNvSpPr/>
          <p:nvPr/>
        </p:nvSpPr>
        <p:spPr>
          <a:xfrm>
            <a:off x="3886200" y="5596128"/>
            <a:ext cx="384048" cy="384048"/>
          </a:xfrm>
          <a:prstGeom prst="ellipse">
            <a:avLst/>
          </a:prstGeom>
          <a:solidFill>
            <a:srgbClr val="C5A5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71758F09-EB6D-FB75-9632-59CDEBE092E6}"/>
              </a:ext>
            </a:extLst>
          </p:cNvPr>
          <p:cNvSpPr txBox="1"/>
          <p:nvPr/>
        </p:nvSpPr>
        <p:spPr>
          <a:xfrm>
            <a:off x="3886200" y="5623560"/>
            <a:ext cx="384048" cy="2743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800" b="1">
                <a:solidFill>
                  <a:srgbClr val="12231B"/>
                </a:solidFill>
                <a:latin typeface="Aptos"/>
              </a:rPr>
              <a:t>02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CD2937B4-F619-089C-8097-CDF7A0022506}"/>
              </a:ext>
            </a:extLst>
          </p:cNvPr>
          <p:cNvSpPr txBox="1"/>
          <p:nvPr/>
        </p:nvSpPr>
        <p:spPr>
          <a:xfrm>
            <a:off x="4389120" y="5559552"/>
            <a:ext cx="2057400" cy="45720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200" b="1">
                <a:solidFill>
                  <a:srgbClr val="FFFFFF"/>
                </a:solidFill>
                <a:latin typeface="Aptos"/>
              </a:rPr>
              <a:t>Arhyarhi Watch Tower</a:t>
            </a:r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74C5077E-EFE1-8700-BB01-476D3D0D88A4}"/>
              </a:ext>
            </a:extLst>
          </p:cNvPr>
          <p:cNvSpPr/>
          <p:nvPr/>
        </p:nvSpPr>
        <p:spPr>
          <a:xfrm>
            <a:off x="7086600" y="5596128"/>
            <a:ext cx="384048" cy="384048"/>
          </a:xfrm>
          <a:prstGeom prst="ellipse">
            <a:avLst/>
          </a:prstGeom>
          <a:solidFill>
            <a:srgbClr val="C5A5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37C7EFDB-4F66-82A6-B282-FB361717380A}"/>
              </a:ext>
            </a:extLst>
          </p:cNvPr>
          <p:cNvSpPr txBox="1"/>
          <p:nvPr/>
        </p:nvSpPr>
        <p:spPr>
          <a:xfrm>
            <a:off x="7086600" y="5623560"/>
            <a:ext cx="384048" cy="2743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800" b="1">
                <a:solidFill>
                  <a:srgbClr val="12231B"/>
                </a:solidFill>
                <a:latin typeface="Aptos"/>
              </a:rPr>
              <a:t>03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6588D1C8-0E5C-E260-1411-1A9DC9AE5C4A}"/>
              </a:ext>
            </a:extLst>
          </p:cNvPr>
          <p:cNvSpPr txBox="1"/>
          <p:nvPr/>
        </p:nvSpPr>
        <p:spPr>
          <a:xfrm>
            <a:off x="7589520" y="5559552"/>
            <a:ext cx="2057400" cy="45720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200" b="1">
                <a:solidFill>
                  <a:srgbClr val="FFFFFF"/>
                </a:solidFill>
                <a:latin typeface="Aptos"/>
              </a:rPr>
              <a:t>Dakhyn Waterfall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B0CD277B-3865-F305-26E3-382764A6702B}"/>
              </a:ext>
            </a:extLst>
          </p:cNvPr>
          <p:cNvSpPr txBox="1"/>
          <p:nvPr/>
        </p:nvSpPr>
        <p:spPr>
          <a:xfrm>
            <a:off x="658368" y="6291072"/>
            <a:ext cx="7772400" cy="22860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850" b="0">
                <a:solidFill>
                  <a:srgbClr val="CDD8CF"/>
                </a:solidFill>
                <a:latin typeface="Aptos"/>
              </a:rPr>
              <a:t>Note: Individual road distances are to be confirmed against the final project pin and route.</a:t>
            </a:r>
          </a:p>
        </p:txBody>
      </p:sp>
    </p:spTree>
    <p:extLst>
      <p:ext uri="{BB962C8B-B14F-4D97-AF65-F5344CB8AC3E}">
        <p14:creationId xmlns:p14="http://schemas.microsoft.com/office/powerpoint/2010/main" val="6899413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231B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277BCBF-FEAD-4805-D4C1-3A55FA1CA4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E163B5E-E487-15BA-C322-7040C71408D7}"/>
              </a:ext>
            </a:extLst>
          </p:cNvPr>
          <p:cNvSpPr txBox="1"/>
          <p:nvPr/>
        </p:nvSpPr>
        <p:spPr>
          <a:xfrm>
            <a:off x="594360" y="320040"/>
            <a:ext cx="4572000" cy="256032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100" b="1">
                <a:solidFill>
                  <a:srgbClr val="C5A55A"/>
                </a:solidFill>
                <a:latin typeface="Aptos"/>
              </a:rPr>
              <a:t>PRODUCT &amp; PAYMENT STRUCTURE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FB781C2-CCCA-DDC7-BD43-0159A79B5CDF}"/>
              </a:ext>
            </a:extLst>
          </p:cNvPr>
          <p:cNvSpPr txBox="1"/>
          <p:nvPr/>
        </p:nvSpPr>
        <p:spPr>
          <a:xfrm>
            <a:off x="594360" y="658368"/>
            <a:ext cx="7315200" cy="5029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2700" b="1">
                <a:solidFill>
                  <a:srgbClr val="FFFFFF"/>
                </a:solidFill>
                <a:latin typeface="Aptos"/>
              </a:rPr>
              <a:t>Own a Premium Nature Retreat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77C115-3542-3003-7012-F2EBCDA6ABE1}"/>
              </a:ext>
            </a:extLst>
          </p:cNvPr>
          <p:cNvSpPr txBox="1"/>
          <p:nvPr/>
        </p:nvSpPr>
        <p:spPr>
          <a:xfrm>
            <a:off x="594360" y="1207564"/>
            <a:ext cx="3489289" cy="200055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300" b="0" dirty="0">
                <a:solidFill>
                  <a:srgbClr val="CDD8CF"/>
                </a:solidFill>
                <a:latin typeface="Aptos"/>
              </a:rPr>
              <a:t>A-Frame cottages </a:t>
            </a:r>
            <a:r>
              <a:rPr sz="1300" b="0">
                <a:solidFill>
                  <a:srgbClr val="CDD8CF"/>
                </a:solidFill>
                <a:latin typeface="Aptos"/>
              </a:rPr>
              <a:t>• Glamp </a:t>
            </a:r>
            <a:r>
              <a:rPr sz="1300" b="0" dirty="0">
                <a:solidFill>
                  <a:srgbClr val="CDD8CF"/>
                </a:solidFill>
                <a:latin typeface="Aptos"/>
              </a:rPr>
              <a:t>• Resort investment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572D699-172B-E381-C993-A2F0635286B1}"/>
              </a:ext>
            </a:extLst>
          </p:cNvPr>
          <p:cNvSpPr/>
          <p:nvPr/>
        </p:nvSpPr>
        <p:spPr>
          <a:xfrm>
            <a:off x="594360" y="1572768"/>
            <a:ext cx="10972800" cy="32004"/>
          </a:xfrm>
          <a:prstGeom prst="rect">
            <a:avLst/>
          </a:prstGeom>
          <a:solidFill>
            <a:srgbClr val="C5A5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ounded Rectangle 5">
            <a:extLst>
              <a:ext uri="{FF2B5EF4-FFF2-40B4-BE49-F238E27FC236}">
                <a16:creationId xmlns:a16="http://schemas.microsoft.com/office/drawing/2014/main" id="{C3B08A94-E194-C49E-0484-668DCE145B54}"/>
              </a:ext>
            </a:extLst>
          </p:cNvPr>
          <p:cNvSpPr/>
          <p:nvPr/>
        </p:nvSpPr>
        <p:spPr>
          <a:xfrm>
            <a:off x="594360" y="1847088"/>
            <a:ext cx="3337560" cy="1417320"/>
          </a:xfrm>
          <a:prstGeom prst="roundRect">
            <a:avLst/>
          </a:prstGeom>
          <a:solidFill>
            <a:srgbClr val="1C3327"/>
          </a:solidFill>
          <a:ln w="12700">
            <a:solidFill>
              <a:srgbClr val="C5A5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6EDD76D-79ED-B0C8-411D-8DD774C40454}"/>
              </a:ext>
            </a:extLst>
          </p:cNvPr>
          <p:cNvSpPr txBox="1"/>
          <p:nvPr/>
        </p:nvSpPr>
        <p:spPr>
          <a:xfrm>
            <a:off x="822960" y="2048256"/>
            <a:ext cx="2834640" cy="2743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300" b="1">
                <a:solidFill>
                  <a:srgbClr val="C5A55A"/>
                </a:solidFill>
                <a:latin typeface="Aptos"/>
              </a:rPr>
              <a:t>2 MARLA A-FRAME GLAMP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B13856-21EE-5F10-E2F3-BB8078E67BDB}"/>
              </a:ext>
            </a:extLst>
          </p:cNvPr>
          <p:cNvSpPr txBox="1"/>
          <p:nvPr/>
        </p:nvSpPr>
        <p:spPr>
          <a:xfrm>
            <a:off x="822960" y="2395728"/>
            <a:ext cx="1508760" cy="347472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2100" b="1">
                <a:solidFill>
                  <a:srgbClr val="FFFFFF"/>
                </a:solidFill>
                <a:latin typeface="Aptos"/>
              </a:rPr>
              <a:t>300 SQ. FT.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EB6046D-405E-F1DC-F8AD-0B051578278B}"/>
              </a:ext>
            </a:extLst>
          </p:cNvPr>
          <p:cNvSpPr txBox="1"/>
          <p:nvPr/>
        </p:nvSpPr>
        <p:spPr>
          <a:xfrm>
            <a:off x="2084831" y="2395728"/>
            <a:ext cx="1554480" cy="347472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r"/>
            <a:r>
              <a:rPr sz="1700" b="1">
                <a:solidFill>
                  <a:srgbClr val="F5F3EA"/>
                </a:solidFill>
                <a:latin typeface="Aptos"/>
              </a:rPr>
              <a:t>PKR 30 LAC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6EB4DED-AFFD-FF7F-9110-74C931481D52}"/>
              </a:ext>
            </a:extLst>
          </p:cNvPr>
          <p:cNvSpPr txBox="1"/>
          <p:nvPr/>
        </p:nvSpPr>
        <p:spPr>
          <a:xfrm>
            <a:off x="822960" y="2816352"/>
            <a:ext cx="2743200" cy="22860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950" b="0">
                <a:solidFill>
                  <a:srgbClr val="CDD8CF"/>
                </a:solidFill>
                <a:latin typeface="Aptos"/>
              </a:rPr>
              <a:t>Open hall • attached washroom • deck</a:t>
            </a:r>
          </a:p>
        </p:txBody>
      </p:sp>
      <p:sp>
        <p:nvSpPr>
          <p:cNvPr id="21" name="Rounded Rectangle 10">
            <a:extLst>
              <a:ext uri="{FF2B5EF4-FFF2-40B4-BE49-F238E27FC236}">
                <a16:creationId xmlns:a16="http://schemas.microsoft.com/office/drawing/2014/main" id="{FEC1DF1B-3634-686E-1E61-876C49575459}"/>
              </a:ext>
            </a:extLst>
          </p:cNvPr>
          <p:cNvSpPr/>
          <p:nvPr/>
        </p:nvSpPr>
        <p:spPr>
          <a:xfrm>
            <a:off x="4160520" y="1847088"/>
            <a:ext cx="3337560" cy="1417320"/>
          </a:xfrm>
          <a:prstGeom prst="roundRect">
            <a:avLst/>
          </a:prstGeom>
          <a:solidFill>
            <a:srgbClr val="1C3327"/>
          </a:solidFill>
          <a:ln w="12700">
            <a:solidFill>
              <a:srgbClr val="C5A5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7A8844E-3286-D135-FA10-38F8FD1EFF60}"/>
              </a:ext>
            </a:extLst>
          </p:cNvPr>
          <p:cNvSpPr txBox="1"/>
          <p:nvPr/>
        </p:nvSpPr>
        <p:spPr>
          <a:xfrm>
            <a:off x="4389120" y="2048256"/>
            <a:ext cx="2834640" cy="2743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300" b="1">
                <a:solidFill>
                  <a:srgbClr val="C5A55A"/>
                </a:solidFill>
                <a:latin typeface="Aptos"/>
              </a:rPr>
              <a:t>4 MARLA A-FRAME COTTAGE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438013D-F4D8-5FAB-C821-B18305D708AF}"/>
              </a:ext>
            </a:extLst>
          </p:cNvPr>
          <p:cNvSpPr txBox="1"/>
          <p:nvPr/>
        </p:nvSpPr>
        <p:spPr>
          <a:xfrm>
            <a:off x="4389120" y="2395728"/>
            <a:ext cx="1508760" cy="347472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2100" b="1">
                <a:solidFill>
                  <a:srgbClr val="FFFFFF"/>
                </a:solidFill>
                <a:latin typeface="Aptos"/>
              </a:rPr>
              <a:t>800 SQ. FT.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B14019A-21A2-B758-8CF6-C20BD986D701}"/>
              </a:ext>
            </a:extLst>
          </p:cNvPr>
          <p:cNvSpPr txBox="1"/>
          <p:nvPr/>
        </p:nvSpPr>
        <p:spPr>
          <a:xfrm>
            <a:off x="5650992" y="2395728"/>
            <a:ext cx="1554480" cy="347472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r"/>
            <a:r>
              <a:rPr sz="1700" b="1">
                <a:solidFill>
                  <a:srgbClr val="F5F3EA"/>
                </a:solidFill>
                <a:latin typeface="Aptos"/>
              </a:rPr>
              <a:t>PKR 45 LAC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B1D6904-2E36-3C16-212C-790D20007CB8}"/>
              </a:ext>
            </a:extLst>
          </p:cNvPr>
          <p:cNvSpPr txBox="1"/>
          <p:nvPr/>
        </p:nvSpPr>
        <p:spPr>
          <a:xfrm>
            <a:off x="4389120" y="2816352"/>
            <a:ext cx="2880360" cy="22860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950" b="0">
                <a:solidFill>
                  <a:srgbClr val="CDD8CF"/>
                </a:solidFill>
                <a:latin typeface="Aptos"/>
              </a:rPr>
              <a:t>Ground floor + first floor • 2 bedrooms</a:t>
            </a:r>
          </a:p>
        </p:txBody>
      </p:sp>
      <p:sp>
        <p:nvSpPr>
          <p:cNvPr id="31" name="Rounded Rectangle 15">
            <a:extLst>
              <a:ext uri="{FF2B5EF4-FFF2-40B4-BE49-F238E27FC236}">
                <a16:creationId xmlns:a16="http://schemas.microsoft.com/office/drawing/2014/main" id="{C014E28A-928B-AE73-E8A8-765D79626109}"/>
              </a:ext>
            </a:extLst>
          </p:cNvPr>
          <p:cNvSpPr/>
          <p:nvPr/>
        </p:nvSpPr>
        <p:spPr>
          <a:xfrm>
            <a:off x="7726679" y="1847088"/>
            <a:ext cx="3840480" cy="1417320"/>
          </a:xfrm>
          <a:prstGeom prst="roundRect">
            <a:avLst/>
          </a:prstGeom>
          <a:solidFill>
            <a:srgbClr val="435B46"/>
          </a:solidFill>
          <a:ln w="12700">
            <a:solidFill>
              <a:srgbClr val="C5A5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286BAA8-92D9-D714-4837-4E79DC3AC33A}"/>
              </a:ext>
            </a:extLst>
          </p:cNvPr>
          <p:cNvSpPr txBox="1"/>
          <p:nvPr/>
        </p:nvSpPr>
        <p:spPr>
          <a:xfrm>
            <a:off x="7973568" y="2048256"/>
            <a:ext cx="2011680" cy="2743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300" b="1">
                <a:solidFill>
                  <a:srgbClr val="C5A55A"/>
                </a:solidFill>
                <a:latin typeface="Aptos"/>
              </a:rPr>
              <a:t>CORE OFFERING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1136484-3CC6-7454-52CC-6ECECDA0A6BE}"/>
              </a:ext>
            </a:extLst>
          </p:cNvPr>
          <p:cNvSpPr txBox="1"/>
          <p:nvPr/>
        </p:nvSpPr>
        <p:spPr>
          <a:xfrm>
            <a:off x="7973568" y="2458730"/>
            <a:ext cx="2899512" cy="5232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700" b="1" dirty="0">
                <a:solidFill>
                  <a:srgbClr val="FFFFFF"/>
                </a:solidFill>
                <a:latin typeface="Aptos"/>
              </a:rPr>
              <a:t>Luxury cottages, glamp units
and resort plots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DB26B95-0F97-77CD-199F-688642A051B8}"/>
              </a:ext>
            </a:extLst>
          </p:cNvPr>
          <p:cNvSpPr txBox="1"/>
          <p:nvPr/>
        </p:nvSpPr>
        <p:spPr>
          <a:xfrm>
            <a:off x="7973568" y="2953512"/>
            <a:ext cx="3154680" cy="201168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950" b="0">
                <a:solidFill>
                  <a:srgbClr val="CDD8CF"/>
                </a:solidFill>
                <a:latin typeface="Aptos"/>
              </a:rPr>
              <a:t>Designed for tourism, family stays &amp; rental potential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5E3BD3D-0589-F25F-5583-08D86260BD5C}"/>
              </a:ext>
            </a:extLst>
          </p:cNvPr>
          <p:cNvSpPr txBox="1"/>
          <p:nvPr/>
        </p:nvSpPr>
        <p:spPr>
          <a:xfrm>
            <a:off x="621792" y="3529584"/>
            <a:ext cx="2743200" cy="2743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050" b="1">
                <a:solidFill>
                  <a:srgbClr val="C5A55A"/>
                </a:solidFill>
                <a:latin typeface="Aptos"/>
              </a:rPr>
              <a:t>BOOKING &amp; PAYMENT</a:t>
            </a:r>
          </a:p>
        </p:txBody>
      </p:sp>
      <p:sp>
        <p:nvSpPr>
          <p:cNvPr id="41" name="Rounded Rectangle 20">
            <a:extLst>
              <a:ext uri="{FF2B5EF4-FFF2-40B4-BE49-F238E27FC236}">
                <a16:creationId xmlns:a16="http://schemas.microsoft.com/office/drawing/2014/main" id="{7AE1DAB6-9C2D-F259-262E-4FA3FD1D8B15}"/>
              </a:ext>
            </a:extLst>
          </p:cNvPr>
          <p:cNvSpPr/>
          <p:nvPr/>
        </p:nvSpPr>
        <p:spPr>
          <a:xfrm>
            <a:off x="621792" y="3886200"/>
            <a:ext cx="2011680" cy="1508760"/>
          </a:xfrm>
          <a:prstGeom prst="roundRect">
            <a:avLst/>
          </a:prstGeom>
          <a:solidFill>
            <a:srgbClr val="1C3327"/>
          </a:solidFill>
          <a:ln w="12700">
            <a:solidFill>
              <a:srgbClr val="C5A5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5714E6F-8834-F104-42CE-AB8F5B145F8C}"/>
              </a:ext>
            </a:extLst>
          </p:cNvPr>
          <p:cNvSpPr txBox="1"/>
          <p:nvPr/>
        </p:nvSpPr>
        <p:spPr>
          <a:xfrm>
            <a:off x="804672" y="4096512"/>
            <a:ext cx="1645920" cy="5029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3100" b="1">
                <a:solidFill>
                  <a:srgbClr val="C5A55A"/>
                </a:solidFill>
                <a:latin typeface="Aptos"/>
              </a:rPr>
              <a:t>25%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AC4700E-4324-B961-4994-630D66ADA22A}"/>
              </a:ext>
            </a:extLst>
          </p:cNvPr>
          <p:cNvSpPr txBox="1"/>
          <p:nvPr/>
        </p:nvSpPr>
        <p:spPr>
          <a:xfrm>
            <a:off x="804672" y="4681728"/>
            <a:ext cx="1645920" cy="438912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Aptos"/>
              </a:rPr>
              <a:t>INITIAL
DOWN PAYMENT</a:t>
            </a:r>
          </a:p>
        </p:txBody>
      </p:sp>
      <p:sp>
        <p:nvSpPr>
          <p:cNvPr id="47" name="Rounded Rectangle 23">
            <a:extLst>
              <a:ext uri="{FF2B5EF4-FFF2-40B4-BE49-F238E27FC236}">
                <a16:creationId xmlns:a16="http://schemas.microsoft.com/office/drawing/2014/main" id="{8ECAB0DC-252A-791F-BAC0-98583E89D2EF}"/>
              </a:ext>
            </a:extLst>
          </p:cNvPr>
          <p:cNvSpPr/>
          <p:nvPr/>
        </p:nvSpPr>
        <p:spPr>
          <a:xfrm>
            <a:off x="2816352" y="3886200"/>
            <a:ext cx="3794760" cy="1508760"/>
          </a:xfrm>
          <a:prstGeom prst="roundRect">
            <a:avLst/>
          </a:prstGeom>
          <a:solidFill>
            <a:srgbClr val="1C3327"/>
          </a:solidFill>
          <a:ln w="12700">
            <a:solidFill>
              <a:srgbClr val="C5A5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4DE1200-5B79-2030-8E97-A4A146283BE7}"/>
              </a:ext>
            </a:extLst>
          </p:cNvPr>
          <p:cNvSpPr txBox="1"/>
          <p:nvPr/>
        </p:nvSpPr>
        <p:spPr>
          <a:xfrm>
            <a:off x="3063240" y="4087368"/>
            <a:ext cx="2011680" cy="256032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100" b="1">
                <a:solidFill>
                  <a:srgbClr val="C5A55A"/>
                </a:solidFill>
                <a:latin typeface="Aptos"/>
              </a:rPr>
              <a:t>CLIENT SECURITY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6E8C33E8-3A0C-350C-F6A1-D1E825C66F1A}"/>
              </a:ext>
            </a:extLst>
          </p:cNvPr>
          <p:cNvSpPr txBox="1"/>
          <p:nvPr/>
        </p:nvSpPr>
        <p:spPr>
          <a:xfrm>
            <a:off x="3063240" y="4416552"/>
            <a:ext cx="3200400" cy="7315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100" b="0">
                <a:solidFill>
                  <a:srgbClr val="FFFFFF"/>
                </a:solidFill>
                <a:latin typeface="Aptos"/>
              </a:rPr>
              <a:t>• Registry &amp; Intiqal upon applicable down payment
• Possession upon 75% payment
• Full payment clearance within 12 months</a:t>
            </a:r>
          </a:p>
        </p:txBody>
      </p:sp>
      <p:sp>
        <p:nvSpPr>
          <p:cNvPr id="53" name="Rounded Rectangle 26">
            <a:extLst>
              <a:ext uri="{FF2B5EF4-FFF2-40B4-BE49-F238E27FC236}">
                <a16:creationId xmlns:a16="http://schemas.microsoft.com/office/drawing/2014/main" id="{DE57B6A8-7DEE-C3C7-EBD9-F07E52A619CC}"/>
              </a:ext>
            </a:extLst>
          </p:cNvPr>
          <p:cNvSpPr/>
          <p:nvPr/>
        </p:nvSpPr>
        <p:spPr>
          <a:xfrm>
            <a:off x="6793992" y="3886200"/>
            <a:ext cx="4773168" cy="1508760"/>
          </a:xfrm>
          <a:prstGeom prst="roundRect">
            <a:avLst/>
          </a:prstGeom>
          <a:solidFill>
            <a:srgbClr val="1C3327"/>
          </a:solidFill>
          <a:ln w="12700">
            <a:solidFill>
              <a:srgbClr val="C5A5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68B7D46-8F36-08E6-DC3E-2B61D8AF9999}"/>
              </a:ext>
            </a:extLst>
          </p:cNvPr>
          <p:cNvSpPr txBox="1"/>
          <p:nvPr/>
        </p:nvSpPr>
        <p:spPr>
          <a:xfrm>
            <a:off x="7040880" y="4087368"/>
            <a:ext cx="3108960" cy="256032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100" b="1">
                <a:solidFill>
                  <a:srgbClr val="C5A55A"/>
                </a:solidFill>
                <a:latin typeface="Aptos"/>
              </a:rPr>
              <a:t>FLEXIBLE INSTALMENT PLAN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ACE5A7C1-7398-3863-3AE2-F77EE523FA5B}"/>
              </a:ext>
            </a:extLst>
          </p:cNvPr>
          <p:cNvSpPr txBox="1"/>
          <p:nvPr/>
        </p:nvSpPr>
        <p:spPr>
          <a:xfrm>
            <a:off x="7040880" y="4443984"/>
            <a:ext cx="3977639" cy="59436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200" b="0">
                <a:solidFill>
                  <a:srgbClr val="FFFFFF"/>
                </a:solidFill>
                <a:latin typeface="Aptos"/>
              </a:rPr>
              <a:t>Structured milestone-based payment options
spread across agreed monthly or quarterly schedules.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DC099A29-7737-98C9-C01B-7BE3A0D40CC5}"/>
              </a:ext>
            </a:extLst>
          </p:cNvPr>
          <p:cNvSpPr txBox="1"/>
          <p:nvPr/>
        </p:nvSpPr>
        <p:spPr>
          <a:xfrm>
            <a:off x="621792" y="5641848"/>
            <a:ext cx="3474720" cy="22860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050" b="1">
                <a:solidFill>
                  <a:srgbClr val="C5A55A"/>
                </a:solidFill>
                <a:latin typeface="Aptos"/>
              </a:rPr>
              <a:t>CONSTRUCTION-LINKED MILESTONES</a:t>
            </a:r>
          </a:p>
        </p:txBody>
      </p:sp>
      <p:sp>
        <p:nvSpPr>
          <p:cNvPr id="61" name="Rounded Rectangle 30">
            <a:extLst>
              <a:ext uri="{FF2B5EF4-FFF2-40B4-BE49-F238E27FC236}">
                <a16:creationId xmlns:a16="http://schemas.microsoft.com/office/drawing/2014/main" id="{8E1F9E06-CE81-D3B2-C6D8-DCCB512D2D52}"/>
              </a:ext>
            </a:extLst>
          </p:cNvPr>
          <p:cNvSpPr/>
          <p:nvPr/>
        </p:nvSpPr>
        <p:spPr>
          <a:xfrm>
            <a:off x="621792" y="5961888"/>
            <a:ext cx="1055674" cy="457200"/>
          </a:xfrm>
          <a:prstGeom prst="roundRect">
            <a:avLst/>
          </a:prstGeom>
          <a:solidFill>
            <a:srgbClr val="284E36"/>
          </a:solidFill>
          <a:ln w="8890">
            <a:solidFill>
              <a:srgbClr val="C5A5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A0642CDD-B5C7-32FC-9DA1-F2757386096F}"/>
              </a:ext>
            </a:extLst>
          </p:cNvPr>
          <p:cNvSpPr txBox="1"/>
          <p:nvPr/>
        </p:nvSpPr>
        <p:spPr>
          <a:xfrm>
            <a:off x="640080" y="6007607"/>
            <a:ext cx="1019098" cy="36576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750" b="1">
                <a:solidFill>
                  <a:srgbClr val="FFFFFF"/>
                </a:solidFill>
                <a:latin typeface="Aptos"/>
              </a:rPr>
              <a:t>Booking</a:t>
            </a:r>
          </a:p>
        </p:txBody>
      </p:sp>
      <p:sp>
        <p:nvSpPr>
          <p:cNvPr id="65" name="Rounded Rectangle 32">
            <a:extLst>
              <a:ext uri="{FF2B5EF4-FFF2-40B4-BE49-F238E27FC236}">
                <a16:creationId xmlns:a16="http://schemas.microsoft.com/office/drawing/2014/main" id="{424E18B9-1F17-AFAD-3F7E-0F29AEFC3DFF}"/>
              </a:ext>
            </a:extLst>
          </p:cNvPr>
          <p:cNvSpPr/>
          <p:nvPr/>
        </p:nvSpPr>
        <p:spPr>
          <a:xfrm>
            <a:off x="1718614" y="5961888"/>
            <a:ext cx="1055674" cy="457200"/>
          </a:xfrm>
          <a:prstGeom prst="roundRect">
            <a:avLst/>
          </a:prstGeom>
          <a:solidFill>
            <a:srgbClr val="284E36"/>
          </a:solidFill>
          <a:ln w="8890">
            <a:solidFill>
              <a:srgbClr val="C5A5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EE51ED4B-3A63-4BCD-268D-1BFFA59381CC}"/>
              </a:ext>
            </a:extLst>
          </p:cNvPr>
          <p:cNvSpPr txBox="1"/>
          <p:nvPr/>
        </p:nvSpPr>
        <p:spPr>
          <a:xfrm>
            <a:off x="1736902" y="6007607"/>
            <a:ext cx="1019098" cy="36576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750" b="1">
                <a:solidFill>
                  <a:srgbClr val="FFFFFF"/>
                </a:solidFill>
                <a:latin typeface="Aptos"/>
              </a:rPr>
              <a:t>Mobilization</a:t>
            </a:r>
          </a:p>
        </p:txBody>
      </p:sp>
      <p:sp>
        <p:nvSpPr>
          <p:cNvPr id="69" name="Rounded Rectangle 34">
            <a:extLst>
              <a:ext uri="{FF2B5EF4-FFF2-40B4-BE49-F238E27FC236}">
                <a16:creationId xmlns:a16="http://schemas.microsoft.com/office/drawing/2014/main" id="{713333D9-73E9-794C-5297-4C4BCBA6F7B8}"/>
              </a:ext>
            </a:extLst>
          </p:cNvPr>
          <p:cNvSpPr/>
          <p:nvPr/>
        </p:nvSpPr>
        <p:spPr>
          <a:xfrm>
            <a:off x="2815437" y="5961888"/>
            <a:ext cx="1055674" cy="457200"/>
          </a:xfrm>
          <a:prstGeom prst="roundRect">
            <a:avLst/>
          </a:prstGeom>
          <a:solidFill>
            <a:srgbClr val="284E36"/>
          </a:solidFill>
          <a:ln w="8890">
            <a:solidFill>
              <a:srgbClr val="C5A5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0624A1FE-AF7C-4FE6-2890-C4E901F3B100}"/>
              </a:ext>
            </a:extLst>
          </p:cNvPr>
          <p:cNvSpPr txBox="1"/>
          <p:nvPr/>
        </p:nvSpPr>
        <p:spPr>
          <a:xfrm>
            <a:off x="2833725" y="6007607"/>
            <a:ext cx="1019098" cy="36576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750" b="1">
                <a:solidFill>
                  <a:srgbClr val="FFFFFF"/>
                </a:solidFill>
                <a:latin typeface="Aptos"/>
              </a:rPr>
              <a:t>Foundation</a:t>
            </a:r>
          </a:p>
        </p:txBody>
      </p:sp>
      <p:sp>
        <p:nvSpPr>
          <p:cNvPr id="73" name="Rounded Rectangle 36">
            <a:extLst>
              <a:ext uri="{FF2B5EF4-FFF2-40B4-BE49-F238E27FC236}">
                <a16:creationId xmlns:a16="http://schemas.microsoft.com/office/drawing/2014/main" id="{855940AF-AE4E-D8B2-45C5-FB28DA60E70C}"/>
              </a:ext>
            </a:extLst>
          </p:cNvPr>
          <p:cNvSpPr/>
          <p:nvPr/>
        </p:nvSpPr>
        <p:spPr>
          <a:xfrm>
            <a:off x="3912260" y="5961888"/>
            <a:ext cx="1055674" cy="457200"/>
          </a:xfrm>
          <a:prstGeom prst="roundRect">
            <a:avLst/>
          </a:prstGeom>
          <a:solidFill>
            <a:srgbClr val="284E36"/>
          </a:solidFill>
          <a:ln w="8890">
            <a:solidFill>
              <a:srgbClr val="C5A5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AF582FF2-B2D2-EFDC-CD31-AB3FD7B51216}"/>
              </a:ext>
            </a:extLst>
          </p:cNvPr>
          <p:cNvSpPr txBox="1"/>
          <p:nvPr/>
        </p:nvSpPr>
        <p:spPr>
          <a:xfrm>
            <a:off x="3930548" y="6007607"/>
            <a:ext cx="1019098" cy="36576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750" b="1">
                <a:solidFill>
                  <a:srgbClr val="FFFFFF"/>
                </a:solidFill>
                <a:latin typeface="Aptos"/>
              </a:rPr>
              <a:t>Steel</a:t>
            </a:r>
          </a:p>
        </p:txBody>
      </p:sp>
      <p:sp>
        <p:nvSpPr>
          <p:cNvPr id="77" name="Rounded Rectangle 38">
            <a:extLst>
              <a:ext uri="{FF2B5EF4-FFF2-40B4-BE49-F238E27FC236}">
                <a16:creationId xmlns:a16="http://schemas.microsoft.com/office/drawing/2014/main" id="{E6D6966F-0B14-B737-4A62-2662BF60025B}"/>
              </a:ext>
            </a:extLst>
          </p:cNvPr>
          <p:cNvSpPr/>
          <p:nvPr/>
        </p:nvSpPr>
        <p:spPr>
          <a:xfrm>
            <a:off x="5009083" y="5961888"/>
            <a:ext cx="1055674" cy="457200"/>
          </a:xfrm>
          <a:prstGeom prst="roundRect">
            <a:avLst/>
          </a:prstGeom>
          <a:solidFill>
            <a:srgbClr val="284E36"/>
          </a:solidFill>
          <a:ln w="8890">
            <a:solidFill>
              <a:srgbClr val="C5A5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83CC4A28-0EBB-B40D-F335-57AAC44A3C5D}"/>
              </a:ext>
            </a:extLst>
          </p:cNvPr>
          <p:cNvSpPr txBox="1"/>
          <p:nvPr/>
        </p:nvSpPr>
        <p:spPr>
          <a:xfrm>
            <a:off x="5027371" y="6007607"/>
            <a:ext cx="1019098" cy="36576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750" b="1">
                <a:solidFill>
                  <a:srgbClr val="FFFFFF"/>
                </a:solidFill>
                <a:latin typeface="Aptos"/>
              </a:rPr>
              <a:t>Roofing</a:t>
            </a:r>
          </a:p>
        </p:txBody>
      </p:sp>
      <p:sp>
        <p:nvSpPr>
          <p:cNvPr id="81" name="Rounded Rectangle 40">
            <a:extLst>
              <a:ext uri="{FF2B5EF4-FFF2-40B4-BE49-F238E27FC236}">
                <a16:creationId xmlns:a16="http://schemas.microsoft.com/office/drawing/2014/main" id="{446C8C21-2937-119F-1830-F340D4C3DD44}"/>
              </a:ext>
            </a:extLst>
          </p:cNvPr>
          <p:cNvSpPr/>
          <p:nvPr/>
        </p:nvSpPr>
        <p:spPr>
          <a:xfrm>
            <a:off x="6105906" y="5961888"/>
            <a:ext cx="1055674" cy="457200"/>
          </a:xfrm>
          <a:prstGeom prst="roundRect">
            <a:avLst/>
          </a:prstGeom>
          <a:solidFill>
            <a:srgbClr val="284E36"/>
          </a:solidFill>
          <a:ln w="8890">
            <a:solidFill>
              <a:srgbClr val="C5A5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411FC8D6-207D-A037-7062-C96A951EF332}"/>
              </a:ext>
            </a:extLst>
          </p:cNvPr>
          <p:cNvSpPr txBox="1"/>
          <p:nvPr/>
        </p:nvSpPr>
        <p:spPr>
          <a:xfrm>
            <a:off x="6124194" y="6007607"/>
            <a:ext cx="1019098" cy="36576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750" b="1">
                <a:solidFill>
                  <a:srgbClr val="FFFFFF"/>
                </a:solidFill>
                <a:latin typeface="Aptos"/>
              </a:rPr>
              <a:t>Glass &amp; Exterior</a:t>
            </a:r>
          </a:p>
        </p:txBody>
      </p:sp>
      <p:sp>
        <p:nvSpPr>
          <p:cNvPr id="85" name="Rounded Rectangle 42">
            <a:extLst>
              <a:ext uri="{FF2B5EF4-FFF2-40B4-BE49-F238E27FC236}">
                <a16:creationId xmlns:a16="http://schemas.microsoft.com/office/drawing/2014/main" id="{5C7455E0-FA8F-1141-5D74-3F7D187C29CC}"/>
              </a:ext>
            </a:extLst>
          </p:cNvPr>
          <p:cNvSpPr/>
          <p:nvPr/>
        </p:nvSpPr>
        <p:spPr>
          <a:xfrm>
            <a:off x="7202728" y="5961888"/>
            <a:ext cx="1055674" cy="457200"/>
          </a:xfrm>
          <a:prstGeom prst="roundRect">
            <a:avLst/>
          </a:prstGeom>
          <a:solidFill>
            <a:srgbClr val="284E36"/>
          </a:solidFill>
          <a:ln w="8890">
            <a:solidFill>
              <a:srgbClr val="C5A5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B9D6D525-4A30-9CD5-CB1A-47F0F0D30517}"/>
              </a:ext>
            </a:extLst>
          </p:cNvPr>
          <p:cNvSpPr txBox="1"/>
          <p:nvPr/>
        </p:nvSpPr>
        <p:spPr>
          <a:xfrm>
            <a:off x="7221016" y="6007607"/>
            <a:ext cx="1019098" cy="36576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750" b="1">
                <a:solidFill>
                  <a:srgbClr val="FFFFFF"/>
                </a:solidFill>
                <a:latin typeface="Aptos"/>
              </a:rPr>
              <a:t>MEP</a:t>
            </a:r>
          </a:p>
        </p:txBody>
      </p:sp>
      <p:sp>
        <p:nvSpPr>
          <p:cNvPr id="89" name="Rounded Rectangle 44">
            <a:extLst>
              <a:ext uri="{FF2B5EF4-FFF2-40B4-BE49-F238E27FC236}">
                <a16:creationId xmlns:a16="http://schemas.microsoft.com/office/drawing/2014/main" id="{1AFDC123-84F3-534B-1418-4F985BB23653}"/>
              </a:ext>
            </a:extLst>
          </p:cNvPr>
          <p:cNvSpPr/>
          <p:nvPr/>
        </p:nvSpPr>
        <p:spPr>
          <a:xfrm>
            <a:off x="8299551" y="5961888"/>
            <a:ext cx="1055674" cy="457200"/>
          </a:xfrm>
          <a:prstGeom prst="roundRect">
            <a:avLst/>
          </a:prstGeom>
          <a:solidFill>
            <a:srgbClr val="284E36"/>
          </a:solidFill>
          <a:ln w="8890">
            <a:solidFill>
              <a:srgbClr val="C5A5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64006870-7DD9-5FD0-D6C8-457BAE42F75F}"/>
              </a:ext>
            </a:extLst>
          </p:cNvPr>
          <p:cNvSpPr txBox="1"/>
          <p:nvPr/>
        </p:nvSpPr>
        <p:spPr>
          <a:xfrm>
            <a:off x="8317839" y="6007607"/>
            <a:ext cx="1019098" cy="36576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750" b="1">
                <a:solidFill>
                  <a:srgbClr val="FFFFFF"/>
                </a:solidFill>
                <a:latin typeface="Aptos"/>
              </a:rPr>
              <a:t>Interior</a:t>
            </a:r>
          </a:p>
        </p:txBody>
      </p:sp>
      <p:sp>
        <p:nvSpPr>
          <p:cNvPr id="93" name="Rounded Rectangle 46">
            <a:extLst>
              <a:ext uri="{FF2B5EF4-FFF2-40B4-BE49-F238E27FC236}">
                <a16:creationId xmlns:a16="http://schemas.microsoft.com/office/drawing/2014/main" id="{304F387C-4D82-4CFC-8D62-253034EB9942}"/>
              </a:ext>
            </a:extLst>
          </p:cNvPr>
          <p:cNvSpPr/>
          <p:nvPr/>
        </p:nvSpPr>
        <p:spPr>
          <a:xfrm>
            <a:off x="9396374" y="5961888"/>
            <a:ext cx="1055674" cy="457200"/>
          </a:xfrm>
          <a:prstGeom prst="roundRect">
            <a:avLst/>
          </a:prstGeom>
          <a:solidFill>
            <a:srgbClr val="284E36"/>
          </a:solidFill>
          <a:ln w="8890">
            <a:solidFill>
              <a:srgbClr val="C5A5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CF1FE020-81D2-DAFD-8EAF-6921E0239915}"/>
              </a:ext>
            </a:extLst>
          </p:cNvPr>
          <p:cNvSpPr txBox="1"/>
          <p:nvPr/>
        </p:nvSpPr>
        <p:spPr>
          <a:xfrm>
            <a:off x="9414662" y="6007607"/>
            <a:ext cx="1019098" cy="36576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750" b="1">
                <a:solidFill>
                  <a:srgbClr val="FFFFFF"/>
                </a:solidFill>
                <a:latin typeface="Aptos"/>
              </a:rPr>
              <a:t>Deck</a:t>
            </a:r>
          </a:p>
        </p:txBody>
      </p:sp>
      <p:sp>
        <p:nvSpPr>
          <p:cNvPr id="97" name="Rounded Rectangle 48">
            <a:extLst>
              <a:ext uri="{FF2B5EF4-FFF2-40B4-BE49-F238E27FC236}">
                <a16:creationId xmlns:a16="http://schemas.microsoft.com/office/drawing/2014/main" id="{F7CA2DB5-11FB-17F6-DDC9-70317486F8C5}"/>
              </a:ext>
            </a:extLst>
          </p:cNvPr>
          <p:cNvSpPr/>
          <p:nvPr/>
        </p:nvSpPr>
        <p:spPr>
          <a:xfrm>
            <a:off x="10493197" y="5961888"/>
            <a:ext cx="1055674" cy="457200"/>
          </a:xfrm>
          <a:prstGeom prst="roundRect">
            <a:avLst/>
          </a:prstGeom>
          <a:solidFill>
            <a:srgbClr val="284E36"/>
          </a:solidFill>
          <a:ln w="8890">
            <a:solidFill>
              <a:srgbClr val="C5A5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92829308-706B-1C32-A580-2F03AB421933}"/>
              </a:ext>
            </a:extLst>
          </p:cNvPr>
          <p:cNvSpPr txBox="1"/>
          <p:nvPr/>
        </p:nvSpPr>
        <p:spPr>
          <a:xfrm>
            <a:off x="10511485" y="6007607"/>
            <a:ext cx="1019098" cy="36576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750" b="1">
                <a:solidFill>
                  <a:srgbClr val="FFFFFF"/>
                </a:solidFill>
                <a:latin typeface="Aptos"/>
              </a:rPr>
              <a:t>Handover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1507C790-D463-C783-3895-E3F945C4A468}"/>
              </a:ext>
            </a:extLst>
          </p:cNvPr>
          <p:cNvSpPr txBox="1"/>
          <p:nvPr/>
        </p:nvSpPr>
        <p:spPr>
          <a:xfrm>
            <a:off x="640080" y="6510528"/>
            <a:ext cx="8869680" cy="18288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750" b="0">
                <a:solidFill>
                  <a:srgbClr val="CDD8CF"/>
                </a:solidFill>
                <a:latin typeface="Aptos"/>
              </a:rPr>
              <a:t>Source payment schedule: 2-Marla PKR 30 Lac / 4-Marla PKR 45 Lac; milestone construction schedule totals 100%.</a:t>
            </a:r>
          </a:p>
        </p:txBody>
      </p:sp>
    </p:spTree>
    <p:extLst>
      <p:ext uri="{BB962C8B-B14F-4D97-AF65-F5344CB8AC3E}">
        <p14:creationId xmlns:p14="http://schemas.microsoft.com/office/powerpoint/2010/main" val="41226222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231B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4DC91D3-733E-8A08-86B5-A537778E8E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21FF014-757D-5AE2-4BB8-C7F9C2E13A3C}"/>
              </a:ext>
            </a:extLst>
          </p:cNvPr>
          <p:cNvSpPr txBox="1"/>
          <p:nvPr/>
        </p:nvSpPr>
        <p:spPr>
          <a:xfrm>
            <a:off x="594360" y="347472"/>
            <a:ext cx="2286000" cy="2743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100" b="1" dirty="0">
                <a:solidFill>
                  <a:srgbClr val="C5A55A"/>
                </a:solidFill>
                <a:latin typeface="Aptos"/>
              </a:rPr>
              <a:t>KEY FEATURES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7E40639-4AF1-6380-BFA9-67C91393C75B}"/>
              </a:ext>
            </a:extLst>
          </p:cNvPr>
          <p:cNvSpPr txBox="1"/>
          <p:nvPr/>
        </p:nvSpPr>
        <p:spPr>
          <a:xfrm>
            <a:off x="594360" y="685800"/>
            <a:ext cx="7498079" cy="5029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2900" b="1">
                <a:solidFill>
                  <a:srgbClr val="FFFFFF"/>
                </a:solidFill>
                <a:latin typeface="Aptos"/>
              </a:rPr>
              <a:t>Why Smart Valley Resorts?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D7C9860-D448-F8A1-5033-03306F2C8FA3}"/>
              </a:ext>
            </a:extLst>
          </p:cNvPr>
          <p:cNvSpPr txBox="1"/>
          <p:nvPr/>
        </p:nvSpPr>
        <p:spPr>
          <a:xfrm>
            <a:off x="594360" y="1216152"/>
            <a:ext cx="9875520" cy="2743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300" b="0">
                <a:solidFill>
                  <a:srgbClr val="CDD8CF"/>
                </a:solidFill>
                <a:latin typeface="Aptos"/>
              </a:rPr>
              <a:t>A destination designed around location, nature, comfort and investment potential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62B2337-D9AE-EBE9-E97C-4534B6803EBF}"/>
              </a:ext>
            </a:extLst>
          </p:cNvPr>
          <p:cNvSpPr/>
          <p:nvPr/>
        </p:nvSpPr>
        <p:spPr>
          <a:xfrm>
            <a:off x="594360" y="1627632"/>
            <a:ext cx="10972800" cy="32004"/>
          </a:xfrm>
          <a:prstGeom prst="rect">
            <a:avLst/>
          </a:prstGeom>
          <a:solidFill>
            <a:srgbClr val="C5A5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ounded Rectangle 5">
            <a:extLst>
              <a:ext uri="{FF2B5EF4-FFF2-40B4-BE49-F238E27FC236}">
                <a16:creationId xmlns:a16="http://schemas.microsoft.com/office/drawing/2014/main" id="{F1F685B9-B9DB-63CD-9EF6-ADF3E4A5D661}"/>
              </a:ext>
            </a:extLst>
          </p:cNvPr>
          <p:cNvSpPr/>
          <p:nvPr/>
        </p:nvSpPr>
        <p:spPr>
          <a:xfrm>
            <a:off x="594360" y="1901952"/>
            <a:ext cx="5394960" cy="1143000"/>
          </a:xfrm>
          <a:prstGeom prst="roundRect">
            <a:avLst/>
          </a:prstGeom>
          <a:solidFill>
            <a:srgbClr val="1C3327"/>
          </a:solidFill>
          <a:ln w="12700">
            <a:solidFill>
              <a:srgbClr val="C5A5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E1F07CC9-D6A6-7852-A423-75676C37A4D7}"/>
              </a:ext>
            </a:extLst>
          </p:cNvPr>
          <p:cNvSpPr/>
          <p:nvPr/>
        </p:nvSpPr>
        <p:spPr>
          <a:xfrm>
            <a:off x="795528" y="2103120"/>
            <a:ext cx="438912" cy="438912"/>
          </a:xfrm>
          <a:prstGeom prst="ellipse">
            <a:avLst/>
          </a:prstGeom>
          <a:solidFill>
            <a:srgbClr val="C5A5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5E1ACAD-E184-0C50-D7A6-6E249FC727D9}"/>
              </a:ext>
            </a:extLst>
          </p:cNvPr>
          <p:cNvSpPr txBox="1"/>
          <p:nvPr/>
        </p:nvSpPr>
        <p:spPr>
          <a:xfrm>
            <a:off x="795528" y="2167128"/>
            <a:ext cx="438912" cy="22860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800" b="1">
                <a:solidFill>
                  <a:srgbClr val="12231B"/>
                </a:solidFill>
                <a:latin typeface="Aptos"/>
              </a:rPr>
              <a:t>01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5C46B91-2CC4-CBAE-249A-17CC920FF5EB}"/>
              </a:ext>
            </a:extLst>
          </p:cNvPr>
          <p:cNvSpPr txBox="1"/>
          <p:nvPr/>
        </p:nvSpPr>
        <p:spPr>
          <a:xfrm>
            <a:off x="1371600" y="2084832"/>
            <a:ext cx="4434840" cy="32004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300" b="1">
                <a:solidFill>
                  <a:srgbClr val="C5A55A"/>
                </a:solidFill>
                <a:latin typeface="Aptos"/>
              </a:rPr>
              <a:t>PRIME LOCATION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173AB16-5B63-76EA-2B01-A38F6E6AED44}"/>
              </a:ext>
            </a:extLst>
          </p:cNvPr>
          <p:cNvSpPr txBox="1"/>
          <p:nvPr/>
        </p:nvSpPr>
        <p:spPr>
          <a:xfrm>
            <a:off x="1371600" y="2464397"/>
            <a:ext cx="4183626" cy="32316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sz="1050" b="0" dirty="0">
                <a:solidFill>
                  <a:srgbClr val="FFFFFF"/>
                </a:solidFill>
                <a:latin typeface="Aptos"/>
              </a:rPr>
              <a:t>Strategically positioned within the Murree tourism region, </a:t>
            </a:r>
            <a:endParaRPr lang="en-CA" sz="1050" b="0" dirty="0">
              <a:solidFill>
                <a:srgbClr val="FFFFFF"/>
              </a:solidFill>
              <a:latin typeface="Aptos"/>
            </a:endParaRPr>
          </a:p>
          <a:p>
            <a:pPr algn="l"/>
            <a:r>
              <a:rPr sz="1050" b="0" dirty="0">
                <a:solidFill>
                  <a:srgbClr val="FFFFFF"/>
                </a:solidFill>
                <a:latin typeface="Aptos"/>
              </a:rPr>
              <a:t>connecting guests and investors to major routes and attractions.</a:t>
            </a:r>
          </a:p>
        </p:txBody>
      </p:sp>
      <p:sp>
        <p:nvSpPr>
          <p:cNvPr id="21" name="Rounded Rectangle 10">
            <a:extLst>
              <a:ext uri="{FF2B5EF4-FFF2-40B4-BE49-F238E27FC236}">
                <a16:creationId xmlns:a16="http://schemas.microsoft.com/office/drawing/2014/main" id="{665A700A-EDB4-40B5-787C-F6A1D507F84F}"/>
              </a:ext>
            </a:extLst>
          </p:cNvPr>
          <p:cNvSpPr/>
          <p:nvPr/>
        </p:nvSpPr>
        <p:spPr>
          <a:xfrm>
            <a:off x="6199632" y="1901952"/>
            <a:ext cx="5394960" cy="1143000"/>
          </a:xfrm>
          <a:prstGeom prst="roundRect">
            <a:avLst/>
          </a:prstGeom>
          <a:solidFill>
            <a:srgbClr val="1C3327"/>
          </a:solidFill>
          <a:ln w="12700">
            <a:solidFill>
              <a:srgbClr val="C5A5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35C3F3C8-1079-9C18-4D9A-41983B5CEA71}"/>
              </a:ext>
            </a:extLst>
          </p:cNvPr>
          <p:cNvSpPr/>
          <p:nvPr/>
        </p:nvSpPr>
        <p:spPr>
          <a:xfrm>
            <a:off x="6400800" y="2103120"/>
            <a:ext cx="438912" cy="438912"/>
          </a:xfrm>
          <a:prstGeom prst="ellipse">
            <a:avLst/>
          </a:prstGeom>
          <a:solidFill>
            <a:srgbClr val="C5A5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B069D44-2BF3-2B82-CDB7-70E7A0C75A72}"/>
              </a:ext>
            </a:extLst>
          </p:cNvPr>
          <p:cNvSpPr txBox="1"/>
          <p:nvPr/>
        </p:nvSpPr>
        <p:spPr>
          <a:xfrm>
            <a:off x="6400800" y="2167128"/>
            <a:ext cx="438912" cy="22860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800" b="1">
                <a:solidFill>
                  <a:srgbClr val="12231B"/>
                </a:solidFill>
                <a:latin typeface="Aptos"/>
              </a:rPr>
              <a:t>02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9455D53-A3C8-7441-7AA8-0B0E50385195}"/>
              </a:ext>
            </a:extLst>
          </p:cNvPr>
          <p:cNvSpPr txBox="1"/>
          <p:nvPr/>
        </p:nvSpPr>
        <p:spPr>
          <a:xfrm>
            <a:off x="6976872" y="2084832"/>
            <a:ext cx="4434840" cy="32004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300" b="1">
                <a:solidFill>
                  <a:srgbClr val="C5A55A"/>
                </a:solidFill>
                <a:latin typeface="Aptos"/>
              </a:rPr>
              <a:t>TOURIST HUB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45FFFF0-472C-27B6-09A6-97A70E3EF296}"/>
              </a:ext>
            </a:extLst>
          </p:cNvPr>
          <p:cNvSpPr txBox="1"/>
          <p:nvPr/>
        </p:nvSpPr>
        <p:spPr>
          <a:xfrm>
            <a:off x="6976872" y="2380449"/>
            <a:ext cx="4251164" cy="323165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050" b="0" dirty="0">
                <a:solidFill>
                  <a:srgbClr val="FFFFFF"/>
                </a:solidFill>
                <a:latin typeface="Aptos"/>
              </a:rPr>
              <a:t>A tourism-focused destination designed to serve families, holidaymakers,</a:t>
            </a:r>
            <a:endParaRPr lang="en-CA" sz="1050" b="0" dirty="0">
              <a:solidFill>
                <a:srgbClr val="FFFFFF"/>
              </a:solidFill>
              <a:latin typeface="Aptos"/>
            </a:endParaRPr>
          </a:p>
          <a:p>
            <a:pPr algn="l"/>
            <a:r>
              <a:rPr sz="1050" b="0" dirty="0">
                <a:solidFill>
                  <a:srgbClr val="FFFFFF"/>
                </a:solidFill>
                <a:latin typeface="Aptos"/>
              </a:rPr>
              <a:t> weekend visitors and short-stay guests.</a:t>
            </a:r>
          </a:p>
        </p:txBody>
      </p:sp>
      <p:sp>
        <p:nvSpPr>
          <p:cNvPr id="31" name="Rounded Rectangle 15">
            <a:extLst>
              <a:ext uri="{FF2B5EF4-FFF2-40B4-BE49-F238E27FC236}">
                <a16:creationId xmlns:a16="http://schemas.microsoft.com/office/drawing/2014/main" id="{1C5BF7C1-8972-D6F2-0482-A6150CDF4681}"/>
              </a:ext>
            </a:extLst>
          </p:cNvPr>
          <p:cNvSpPr/>
          <p:nvPr/>
        </p:nvSpPr>
        <p:spPr>
          <a:xfrm>
            <a:off x="594360" y="3246120"/>
            <a:ext cx="5394960" cy="1143000"/>
          </a:xfrm>
          <a:prstGeom prst="roundRect">
            <a:avLst/>
          </a:prstGeom>
          <a:solidFill>
            <a:srgbClr val="1C3327"/>
          </a:solidFill>
          <a:ln w="12700">
            <a:solidFill>
              <a:srgbClr val="C5A5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AB3E29E2-B0F4-7CBA-23FA-93DC8FA14E33}"/>
              </a:ext>
            </a:extLst>
          </p:cNvPr>
          <p:cNvSpPr/>
          <p:nvPr/>
        </p:nvSpPr>
        <p:spPr>
          <a:xfrm>
            <a:off x="795528" y="3447288"/>
            <a:ext cx="438912" cy="438912"/>
          </a:xfrm>
          <a:prstGeom prst="ellipse">
            <a:avLst/>
          </a:prstGeom>
          <a:solidFill>
            <a:srgbClr val="C5A5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554F868-EF27-BB08-05A9-28FDF08E1A24}"/>
              </a:ext>
            </a:extLst>
          </p:cNvPr>
          <p:cNvSpPr txBox="1"/>
          <p:nvPr/>
        </p:nvSpPr>
        <p:spPr>
          <a:xfrm>
            <a:off x="795528" y="3511296"/>
            <a:ext cx="438912" cy="22860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800" b="1">
                <a:solidFill>
                  <a:srgbClr val="12231B"/>
                </a:solidFill>
                <a:latin typeface="Aptos"/>
              </a:rPr>
              <a:t>03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CBF937D-3AE9-39E9-5A4D-68097D924DD7}"/>
              </a:ext>
            </a:extLst>
          </p:cNvPr>
          <p:cNvSpPr txBox="1"/>
          <p:nvPr/>
        </p:nvSpPr>
        <p:spPr>
          <a:xfrm>
            <a:off x="1371600" y="3429000"/>
            <a:ext cx="4434840" cy="32004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300" b="1">
                <a:solidFill>
                  <a:srgbClr val="C5A55A"/>
                </a:solidFill>
                <a:latin typeface="Aptos"/>
              </a:rPr>
              <a:t>SCENIC MOUNTAIN VIEWS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E609C27-4E97-F085-D4C6-670F8EDF2D53}"/>
              </a:ext>
            </a:extLst>
          </p:cNvPr>
          <p:cNvSpPr txBox="1"/>
          <p:nvPr/>
        </p:nvSpPr>
        <p:spPr>
          <a:xfrm>
            <a:off x="1371600" y="3884636"/>
            <a:ext cx="4053995" cy="323165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050" b="0" dirty="0">
                <a:solidFill>
                  <a:srgbClr val="FFFFFF"/>
                </a:solidFill>
                <a:latin typeface="Aptos"/>
              </a:rPr>
              <a:t>A nature-led setting where the A-Frame architecture complements the</a:t>
            </a:r>
            <a:endParaRPr lang="en-CA" sz="1050" b="0" dirty="0">
              <a:solidFill>
                <a:srgbClr val="FFFFFF"/>
              </a:solidFill>
              <a:latin typeface="Aptos"/>
            </a:endParaRPr>
          </a:p>
          <a:p>
            <a:pPr algn="l"/>
            <a:r>
              <a:rPr sz="1050" b="0" dirty="0">
                <a:solidFill>
                  <a:srgbClr val="FFFFFF"/>
                </a:solidFill>
                <a:latin typeface="Aptos"/>
              </a:rPr>
              <a:t> surrounding mountain and forest environment.</a:t>
            </a:r>
          </a:p>
        </p:txBody>
      </p:sp>
      <p:sp>
        <p:nvSpPr>
          <p:cNvPr id="41" name="Rounded Rectangle 20">
            <a:extLst>
              <a:ext uri="{FF2B5EF4-FFF2-40B4-BE49-F238E27FC236}">
                <a16:creationId xmlns:a16="http://schemas.microsoft.com/office/drawing/2014/main" id="{C0AF7D01-00B2-8C17-E8BC-F9B0028C28F1}"/>
              </a:ext>
            </a:extLst>
          </p:cNvPr>
          <p:cNvSpPr/>
          <p:nvPr/>
        </p:nvSpPr>
        <p:spPr>
          <a:xfrm>
            <a:off x="6199632" y="3246120"/>
            <a:ext cx="5394960" cy="1143000"/>
          </a:xfrm>
          <a:prstGeom prst="roundRect">
            <a:avLst/>
          </a:prstGeom>
          <a:solidFill>
            <a:srgbClr val="1C3327"/>
          </a:solidFill>
          <a:ln w="12700">
            <a:solidFill>
              <a:srgbClr val="C5A5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014539D0-335A-26DD-6938-35A6C085AE11}"/>
              </a:ext>
            </a:extLst>
          </p:cNvPr>
          <p:cNvSpPr/>
          <p:nvPr/>
        </p:nvSpPr>
        <p:spPr>
          <a:xfrm>
            <a:off x="6400800" y="3447288"/>
            <a:ext cx="438912" cy="438912"/>
          </a:xfrm>
          <a:prstGeom prst="ellipse">
            <a:avLst/>
          </a:prstGeom>
          <a:solidFill>
            <a:srgbClr val="C5A5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67C1C21-4141-ECC2-48A0-3B80F569D2EB}"/>
              </a:ext>
            </a:extLst>
          </p:cNvPr>
          <p:cNvSpPr txBox="1"/>
          <p:nvPr/>
        </p:nvSpPr>
        <p:spPr>
          <a:xfrm>
            <a:off x="6400800" y="3511296"/>
            <a:ext cx="438912" cy="22860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800" b="1">
                <a:solidFill>
                  <a:srgbClr val="12231B"/>
                </a:solidFill>
                <a:latin typeface="Aptos"/>
              </a:rPr>
              <a:t>04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E0B62B3-DF2B-B760-B3D2-399C81A36467}"/>
              </a:ext>
            </a:extLst>
          </p:cNvPr>
          <p:cNvSpPr txBox="1"/>
          <p:nvPr/>
        </p:nvSpPr>
        <p:spPr>
          <a:xfrm>
            <a:off x="6976872" y="3429000"/>
            <a:ext cx="4434840" cy="32004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300" b="1">
                <a:solidFill>
                  <a:srgbClr val="C5A55A"/>
                </a:solidFill>
                <a:latin typeface="Aptos"/>
              </a:rPr>
              <a:t>PEACEFUL ENVIRONMENT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140A9610-D64D-DDFD-A528-D9AC84099834}"/>
              </a:ext>
            </a:extLst>
          </p:cNvPr>
          <p:cNvSpPr txBox="1"/>
          <p:nvPr/>
        </p:nvSpPr>
        <p:spPr>
          <a:xfrm>
            <a:off x="6976872" y="3884636"/>
            <a:ext cx="4272003" cy="323165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050" b="0" dirty="0">
                <a:solidFill>
                  <a:srgbClr val="FFFFFF"/>
                </a:solidFill>
                <a:latin typeface="Aptos"/>
              </a:rPr>
              <a:t>A retreat away from urban congestion, offering privacy, fresh surroundings</a:t>
            </a:r>
            <a:endParaRPr lang="en-CA" sz="1050" b="0" dirty="0">
              <a:solidFill>
                <a:srgbClr val="FFFFFF"/>
              </a:solidFill>
              <a:latin typeface="Aptos"/>
            </a:endParaRPr>
          </a:p>
          <a:p>
            <a:pPr algn="l"/>
            <a:r>
              <a:rPr sz="1050" b="0" dirty="0">
                <a:solidFill>
                  <a:srgbClr val="FFFFFF"/>
                </a:solidFill>
                <a:latin typeface="Aptos"/>
              </a:rPr>
              <a:t> and a relaxed vacation atmosphere.</a:t>
            </a:r>
          </a:p>
        </p:txBody>
      </p:sp>
      <p:sp>
        <p:nvSpPr>
          <p:cNvPr id="51" name="Rounded Rectangle 25">
            <a:extLst>
              <a:ext uri="{FF2B5EF4-FFF2-40B4-BE49-F238E27FC236}">
                <a16:creationId xmlns:a16="http://schemas.microsoft.com/office/drawing/2014/main" id="{B74B2B2D-13EE-F8F9-B218-F9CA35D3F064}"/>
              </a:ext>
            </a:extLst>
          </p:cNvPr>
          <p:cNvSpPr/>
          <p:nvPr/>
        </p:nvSpPr>
        <p:spPr>
          <a:xfrm>
            <a:off x="594360" y="4590288"/>
            <a:ext cx="5394960" cy="1143000"/>
          </a:xfrm>
          <a:prstGeom prst="roundRect">
            <a:avLst/>
          </a:prstGeom>
          <a:solidFill>
            <a:srgbClr val="1C3327"/>
          </a:solidFill>
          <a:ln w="12700">
            <a:solidFill>
              <a:srgbClr val="C5A5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9345E60B-49C9-9870-A34F-10C54B05D813}"/>
              </a:ext>
            </a:extLst>
          </p:cNvPr>
          <p:cNvSpPr/>
          <p:nvPr/>
        </p:nvSpPr>
        <p:spPr>
          <a:xfrm>
            <a:off x="795528" y="4791455"/>
            <a:ext cx="438912" cy="438912"/>
          </a:xfrm>
          <a:prstGeom prst="ellipse">
            <a:avLst/>
          </a:prstGeom>
          <a:solidFill>
            <a:srgbClr val="C5A5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810FA79-9B04-9CF4-735A-96DF6970137D}"/>
              </a:ext>
            </a:extLst>
          </p:cNvPr>
          <p:cNvSpPr txBox="1"/>
          <p:nvPr/>
        </p:nvSpPr>
        <p:spPr>
          <a:xfrm>
            <a:off x="795528" y="4855464"/>
            <a:ext cx="438912" cy="22860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800" b="1">
                <a:solidFill>
                  <a:srgbClr val="12231B"/>
                </a:solidFill>
                <a:latin typeface="Aptos"/>
              </a:rPr>
              <a:t>05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689A45AD-E474-3F31-C8C6-F22B899D7B62}"/>
              </a:ext>
            </a:extLst>
          </p:cNvPr>
          <p:cNvSpPr txBox="1"/>
          <p:nvPr/>
        </p:nvSpPr>
        <p:spPr>
          <a:xfrm>
            <a:off x="1371600" y="4773168"/>
            <a:ext cx="4434840" cy="32004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300" b="1">
                <a:solidFill>
                  <a:srgbClr val="C5A55A"/>
                </a:solidFill>
                <a:latin typeface="Aptos"/>
              </a:rPr>
              <a:t>LOW ENTRY • INCOME POTENTIAL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38C07802-45DB-A3B5-F623-7D671CC4CD12}"/>
              </a:ext>
            </a:extLst>
          </p:cNvPr>
          <p:cNvSpPr txBox="1"/>
          <p:nvPr/>
        </p:nvSpPr>
        <p:spPr>
          <a:xfrm>
            <a:off x="1371600" y="5228804"/>
            <a:ext cx="4510850" cy="323165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050" b="0" dirty="0">
                <a:solidFill>
                  <a:srgbClr val="FFFFFF"/>
                </a:solidFill>
                <a:latin typeface="Aptos"/>
              </a:rPr>
              <a:t>An accessible resort investment model with potential for rental and hospitality</a:t>
            </a:r>
            <a:endParaRPr lang="en-CA" sz="1050" b="0" dirty="0">
              <a:solidFill>
                <a:srgbClr val="FFFFFF"/>
              </a:solidFill>
              <a:latin typeface="Aptos"/>
            </a:endParaRPr>
          </a:p>
          <a:p>
            <a:pPr algn="l"/>
            <a:r>
              <a:rPr sz="1050" b="0" dirty="0">
                <a:solidFill>
                  <a:srgbClr val="FFFFFF"/>
                </a:solidFill>
                <a:latin typeface="Aptos"/>
              </a:rPr>
              <a:t> income, subject to occupancy and market performance.</a:t>
            </a:r>
          </a:p>
        </p:txBody>
      </p:sp>
      <p:sp>
        <p:nvSpPr>
          <p:cNvPr id="61" name="Rounded Rectangle 30">
            <a:extLst>
              <a:ext uri="{FF2B5EF4-FFF2-40B4-BE49-F238E27FC236}">
                <a16:creationId xmlns:a16="http://schemas.microsoft.com/office/drawing/2014/main" id="{AA29942C-2BCF-0044-2862-554D6FA07C37}"/>
              </a:ext>
            </a:extLst>
          </p:cNvPr>
          <p:cNvSpPr/>
          <p:nvPr/>
        </p:nvSpPr>
        <p:spPr>
          <a:xfrm>
            <a:off x="6199632" y="4590288"/>
            <a:ext cx="5394960" cy="1143000"/>
          </a:xfrm>
          <a:prstGeom prst="roundRect">
            <a:avLst/>
          </a:prstGeom>
          <a:solidFill>
            <a:srgbClr val="1C3327"/>
          </a:solidFill>
          <a:ln w="12700">
            <a:solidFill>
              <a:srgbClr val="C5A5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965E064B-83BC-DFE8-F503-9E9C0654EAC7}"/>
              </a:ext>
            </a:extLst>
          </p:cNvPr>
          <p:cNvSpPr/>
          <p:nvPr/>
        </p:nvSpPr>
        <p:spPr>
          <a:xfrm>
            <a:off x="6400800" y="4791455"/>
            <a:ext cx="438912" cy="438912"/>
          </a:xfrm>
          <a:prstGeom prst="ellipse">
            <a:avLst/>
          </a:prstGeom>
          <a:solidFill>
            <a:srgbClr val="C5A5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7BB4D2E7-7FBF-1B92-61D1-3FB0CF9541A3}"/>
              </a:ext>
            </a:extLst>
          </p:cNvPr>
          <p:cNvSpPr txBox="1"/>
          <p:nvPr/>
        </p:nvSpPr>
        <p:spPr>
          <a:xfrm>
            <a:off x="6400800" y="4855464"/>
            <a:ext cx="438912" cy="22860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800" b="1">
                <a:solidFill>
                  <a:srgbClr val="12231B"/>
                </a:solidFill>
                <a:latin typeface="Aptos"/>
              </a:rPr>
              <a:t>06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0DAA87DE-457B-EF9B-8F97-BEF228161E0E}"/>
              </a:ext>
            </a:extLst>
          </p:cNvPr>
          <p:cNvSpPr txBox="1"/>
          <p:nvPr/>
        </p:nvSpPr>
        <p:spPr>
          <a:xfrm>
            <a:off x="6976872" y="4773168"/>
            <a:ext cx="4434840" cy="32004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300" b="1">
                <a:solidFill>
                  <a:srgbClr val="C5A55A"/>
                </a:solidFill>
                <a:latin typeface="Aptos"/>
              </a:rPr>
              <a:t>MODERN A-FRAME DESIGN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8358ECC2-9C7D-BE52-8A88-19474ACC5588}"/>
              </a:ext>
            </a:extLst>
          </p:cNvPr>
          <p:cNvSpPr txBox="1"/>
          <p:nvPr/>
        </p:nvSpPr>
        <p:spPr>
          <a:xfrm>
            <a:off x="6976872" y="5228804"/>
            <a:ext cx="4053995" cy="323165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050" b="0" dirty="0">
                <a:solidFill>
                  <a:srgbClr val="FFFFFF"/>
                </a:solidFill>
                <a:latin typeface="Aptos"/>
              </a:rPr>
              <a:t>Contemporary A-Frame cottages designed </a:t>
            </a:r>
            <a:r>
              <a:rPr sz="1050" b="0">
                <a:solidFill>
                  <a:srgbClr val="FFFFFF"/>
                </a:solidFill>
                <a:latin typeface="Aptos"/>
              </a:rPr>
              <a:t>for glamp, </a:t>
            </a:r>
            <a:r>
              <a:rPr sz="1050" b="0" dirty="0">
                <a:solidFill>
                  <a:srgbClr val="FFFFFF"/>
                </a:solidFill>
                <a:latin typeface="Aptos"/>
              </a:rPr>
              <a:t>resort stays and </a:t>
            </a:r>
            <a:endParaRPr lang="en-CA" sz="1050" b="0" dirty="0">
              <a:solidFill>
                <a:srgbClr val="FFFFFF"/>
              </a:solidFill>
              <a:latin typeface="Aptos"/>
            </a:endParaRPr>
          </a:p>
          <a:p>
            <a:pPr algn="l"/>
            <a:r>
              <a:rPr sz="1050" b="0" dirty="0">
                <a:solidFill>
                  <a:srgbClr val="FFFFFF"/>
                </a:solidFill>
                <a:latin typeface="Aptos"/>
              </a:rPr>
              <a:t>nature-based tourism experiences.</a:t>
            </a:r>
          </a:p>
        </p:txBody>
      </p:sp>
      <p:sp>
        <p:nvSpPr>
          <p:cNvPr id="71" name="Rounded Rectangle 35">
            <a:extLst>
              <a:ext uri="{FF2B5EF4-FFF2-40B4-BE49-F238E27FC236}">
                <a16:creationId xmlns:a16="http://schemas.microsoft.com/office/drawing/2014/main" id="{A188B7FC-6713-F22E-F150-9D0598695BF2}"/>
              </a:ext>
            </a:extLst>
          </p:cNvPr>
          <p:cNvSpPr/>
          <p:nvPr/>
        </p:nvSpPr>
        <p:spPr>
          <a:xfrm>
            <a:off x="594360" y="5989320"/>
            <a:ext cx="11000232" cy="530352"/>
          </a:xfrm>
          <a:prstGeom prst="roundRect">
            <a:avLst/>
          </a:prstGeom>
          <a:solidFill>
            <a:srgbClr val="435B46"/>
          </a:solidFill>
          <a:ln>
            <a:solidFill>
              <a:srgbClr val="C5A5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62D93B96-8A5D-E602-C2FA-053F8EBF5D28}"/>
              </a:ext>
            </a:extLst>
          </p:cNvPr>
          <p:cNvSpPr txBox="1"/>
          <p:nvPr/>
        </p:nvSpPr>
        <p:spPr>
          <a:xfrm>
            <a:off x="822960" y="6117336"/>
            <a:ext cx="10515600" cy="22860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Aptos"/>
              </a:rPr>
              <a:t>INVEST IN NATURE  •  OWN THE EXPERIENCE  •  PARTICIPATE IN TOURISM</a:t>
            </a:r>
          </a:p>
        </p:txBody>
      </p:sp>
    </p:spTree>
    <p:extLst>
      <p:ext uri="{BB962C8B-B14F-4D97-AF65-F5344CB8AC3E}">
        <p14:creationId xmlns:p14="http://schemas.microsoft.com/office/powerpoint/2010/main" val="23779595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231B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9A855A-2020-8AC2-8446-DDDEE1E992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1E0D3DA-B5EB-C3A0-18BD-448DE742EE3D}"/>
              </a:ext>
            </a:extLst>
          </p:cNvPr>
          <p:cNvSpPr txBox="1"/>
          <p:nvPr/>
        </p:nvSpPr>
        <p:spPr>
          <a:xfrm>
            <a:off x="594360" y="347472"/>
            <a:ext cx="2926080" cy="2743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100" b="1">
                <a:solidFill>
                  <a:srgbClr val="C5A55A"/>
                </a:solidFill>
                <a:latin typeface="Aptos"/>
              </a:rPr>
              <a:t>COTTAGE SPECIFICATIONS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25508BA-BC33-E2A5-5649-B0F2D997652B}"/>
              </a:ext>
            </a:extLst>
          </p:cNvPr>
          <p:cNvSpPr txBox="1"/>
          <p:nvPr/>
        </p:nvSpPr>
        <p:spPr>
          <a:xfrm>
            <a:off x="594360" y="685800"/>
            <a:ext cx="7315200" cy="5029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2900" b="1">
                <a:solidFill>
                  <a:srgbClr val="FFFFFF"/>
                </a:solidFill>
                <a:latin typeface="Aptos"/>
              </a:rPr>
              <a:t>Designed for Comfort &amp; Nature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E8BA12A-D21F-932C-5502-8612765481D2}"/>
              </a:ext>
            </a:extLst>
          </p:cNvPr>
          <p:cNvSpPr txBox="1"/>
          <p:nvPr/>
        </p:nvSpPr>
        <p:spPr>
          <a:xfrm>
            <a:off x="594360" y="1253284"/>
            <a:ext cx="5530873" cy="200055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300" b="0" dirty="0">
                <a:solidFill>
                  <a:srgbClr val="CDD8CF"/>
                </a:solidFill>
                <a:latin typeface="Aptos"/>
              </a:rPr>
              <a:t>A-Frame glamp products developed for the Smart Valley Resorts experience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DE5F05D-1938-36AA-FD34-97F7C246E58A}"/>
              </a:ext>
            </a:extLst>
          </p:cNvPr>
          <p:cNvSpPr/>
          <p:nvPr/>
        </p:nvSpPr>
        <p:spPr>
          <a:xfrm>
            <a:off x="594360" y="1627632"/>
            <a:ext cx="10972800" cy="32004"/>
          </a:xfrm>
          <a:prstGeom prst="rect">
            <a:avLst/>
          </a:prstGeom>
          <a:solidFill>
            <a:srgbClr val="C5A5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ounded Rectangle 5">
            <a:extLst>
              <a:ext uri="{FF2B5EF4-FFF2-40B4-BE49-F238E27FC236}">
                <a16:creationId xmlns:a16="http://schemas.microsoft.com/office/drawing/2014/main" id="{E6477F3B-564E-885F-EC8E-2CB3CD32A004}"/>
              </a:ext>
            </a:extLst>
          </p:cNvPr>
          <p:cNvSpPr/>
          <p:nvPr/>
        </p:nvSpPr>
        <p:spPr>
          <a:xfrm>
            <a:off x="594360" y="1901952"/>
            <a:ext cx="5257800" cy="3337560"/>
          </a:xfrm>
          <a:prstGeom prst="roundRect">
            <a:avLst/>
          </a:prstGeom>
          <a:solidFill>
            <a:srgbClr val="1C3327"/>
          </a:solidFill>
          <a:ln w="12700">
            <a:solidFill>
              <a:srgbClr val="C5A5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07C7975-8EA1-4403-2763-D174C9F70027}"/>
              </a:ext>
            </a:extLst>
          </p:cNvPr>
          <p:cNvSpPr txBox="1"/>
          <p:nvPr/>
        </p:nvSpPr>
        <p:spPr>
          <a:xfrm>
            <a:off x="868680" y="2148840"/>
            <a:ext cx="3383280" cy="32004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500" b="1">
                <a:solidFill>
                  <a:srgbClr val="C5A55A"/>
                </a:solidFill>
                <a:latin typeface="Aptos"/>
              </a:rPr>
              <a:t>02 MARLA A-FRAME GLAMP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62674FF-D287-5E12-0138-807B7B66B429}"/>
              </a:ext>
            </a:extLst>
          </p:cNvPr>
          <p:cNvSpPr txBox="1"/>
          <p:nvPr/>
        </p:nvSpPr>
        <p:spPr>
          <a:xfrm>
            <a:off x="868680" y="2587752"/>
            <a:ext cx="2011680" cy="45720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2600" b="1">
                <a:solidFill>
                  <a:srgbClr val="FFFFFF"/>
                </a:solidFill>
                <a:latin typeface="Aptos"/>
              </a:rPr>
              <a:t>300 SQ. FT.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2DDD4E6-D945-3830-5A33-67C9989449AF}"/>
              </a:ext>
            </a:extLst>
          </p:cNvPr>
          <p:cNvSpPr txBox="1"/>
          <p:nvPr/>
        </p:nvSpPr>
        <p:spPr>
          <a:xfrm>
            <a:off x="3520440" y="2624328"/>
            <a:ext cx="1828800" cy="36576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r"/>
            <a:r>
              <a:rPr sz="1800" b="1">
                <a:solidFill>
                  <a:srgbClr val="F5F3EA"/>
                </a:solidFill>
                <a:latin typeface="Aptos"/>
              </a:rPr>
              <a:t>PKR 30 LAC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B2C644F-F6C2-1CE9-0555-DD8545C5BDC9}"/>
              </a:ext>
            </a:extLst>
          </p:cNvPr>
          <p:cNvSpPr txBox="1"/>
          <p:nvPr/>
        </p:nvSpPr>
        <p:spPr>
          <a:xfrm>
            <a:off x="868680" y="3246120"/>
            <a:ext cx="1828800" cy="256032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100" b="1">
                <a:solidFill>
                  <a:srgbClr val="C5A55A"/>
                </a:solidFill>
                <a:latin typeface="Aptos"/>
              </a:rPr>
              <a:t>Key features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6CE51A4-DA35-3ABB-83EE-70DC7711D3FA}"/>
              </a:ext>
            </a:extLst>
          </p:cNvPr>
          <p:cNvSpPr txBox="1"/>
          <p:nvPr/>
        </p:nvSpPr>
        <p:spPr>
          <a:xfrm>
            <a:off x="868680" y="3547872"/>
            <a:ext cx="4389120" cy="132588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100" b="0">
                <a:solidFill>
                  <a:srgbClr val="FFFFFF"/>
                </a:solidFill>
                <a:latin typeface="Aptos"/>
              </a:rPr>
              <a:t>• Open hall / living space
• Attached washroom
• Kitchenette
• Wooden deck
• Double-glazed glass windows
• Insulated A-Frame structure</a:t>
            </a:r>
          </a:p>
        </p:txBody>
      </p:sp>
      <p:sp>
        <p:nvSpPr>
          <p:cNvPr id="23" name="Rounded Rectangle 11">
            <a:extLst>
              <a:ext uri="{FF2B5EF4-FFF2-40B4-BE49-F238E27FC236}">
                <a16:creationId xmlns:a16="http://schemas.microsoft.com/office/drawing/2014/main" id="{CEC4A5FE-52BF-DD45-F1EF-60011F0EE870}"/>
              </a:ext>
            </a:extLst>
          </p:cNvPr>
          <p:cNvSpPr/>
          <p:nvPr/>
        </p:nvSpPr>
        <p:spPr>
          <a:xfrm>
            <a:off x="6126480" y="1901952"/>
            <a:ext cx="5440680" cy="3337560"/>
          </a:xfrm>
          <a:prstGeom prst="roundRect">
            <a:avLst/>
          </a:prstGeom>
          <a:solidFill>
            <a:srgbClr val="1C3327"/>
          </a:solidFill>
          <a:ln w="12700">
            <a:solidFill>
              <a:srgbClr val="C5A5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8F43C05-553F-C579-ED0A-034D3369F2CA}"/>
              </a:ext>
            </a:extLst>
          </p:cNvPr>
          <p:cNvSpPr txBox="1"/>
          <p:nvPr/>
        </p:nvSpPr>
        <p:spPr>
          <a:xfrm>
            <a:off x="6400800" y="2148840"/>
            <a:ext cx="3749039" cy="32004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500" b="1">
                <a:solidFill>
                  <a:srgbClr val="C5A55A"/>
                </a:solidFill>
                <a:latin typeface="Aptos"/>
              </a:rPr>
              <a:t>04 MARLA A-FRAME COTTAGE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6410BE2-F077-412D-0E20-6FDE89E73FEC}"/>
              </a:ext>
            </a:extLst>
          </p:cNvPr>
          <p:cNvSpPr txBox="1"/>
          <p:nvPr/>
        </p:nvSpPr>
        <p:spPr>
          <a:xfrm>
            <a:off x="6400800" y="2587752"/>
            <a:ext cx="2011680" cy="45720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2600" b="1">
                <a:solidFill>
                  <a:srgbClr val="FFFFFF"/>
                </a:solidFill>
                <a:latin typeface="Aptos"/>
              </a:rPr>
              <a:t>800 SQ. FT.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3F3ADAF-4F06-5B21-8FCF-549B86DE75D8}"/>
              </a:ext>
            </a:extLst>
          </p:cNvPr>
          <p:cNvSpPr txBox="1"/>
          <p:nvPr/>
        </p:nvSpPr>
        <p:spPr>
          <a:xfrm>
            <a:off x="9144000" y="2624328"/>
            <a:ext cx="1828800" cy="36576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r"/>
            <a:r>
              <a:rPr sz="1800" b="1">
                <a:solidFill>
                  <a:srgbClr val="F5F3EA"/>
                </a:solidFill>
                <a:latin typeface="Aptos"/>
              </a:rPr>
              <a:t>PKR 45 LAC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9221D52-760E-9068-E8CE-D368EFC573E8}"/>
              </a:ext>
            </a:extLst>
          </p:cNvPr>
          <p:cNvSpPr txBox="1"/>
          <p:nvPr/>
        </p:nvSpPr>
        <p:spPr>
          <a:xfrm>
            <a:off x="6400800" y="3246120"/>
            <a:ext cx="1828800" cy="256032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100" b="1">
                <a:solidFill>
                  <a:srgbClr val="C5A55A"/>
                </a:solidFill>
                <a:latin typeface="Aptos"/>
              </a:rPr>
              <a:t>Key features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E46F1B9-7439-5A16-9C93-2248ECFE712A}"/>
              </a:ext>
            </a:extLst>
          </p:cNvPr>
          <p:cNvSpPr txBox="1"/>
          <p:nvPr/>
        </p:nvSpPr>
        <p:spPr>
          <a:xfrm>
            <a:off x="6400800" y="3547872"/>
            <a:ext cx="4526280" cy="132588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100" b="0">
                <a:solidFill>
                  <a:srgbClr val="FFFFFF"/>
                </a:solidFill>
                <a:latin typeface="Aptos"/>
              </a:rPr>
              <a:t>• Ground + first floor
• 2 bedrooms
• Living / sitting area
• Kitchen
• Attached washrooms
• Balcony / deck
• A-Frame architectural design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E74ADA9-B6ED-CADD-C54C-0CA305B6E485}"/>
              </a:ext>
            </a:extLst>
          </p:cNvPr>
          <p:cNvSpPr txBox="1"/>
          <p:nvPr/>
        </p:nvSpPr>
        <p:spPr>
          <a:xfrm>
            <a:off x="621792" y="5532120"/>
            <a:ext cx="7772400" cy="22860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850" b="0">
                <a:solidFill>
                  <a:srgbClr val="CDD8CF"/>
                </a:solidFill>
                <a:latin typeface="Aptos"/>
              </a:rPr>
              <a:t>Product sizes and prices shown above are based on the supplied Smart Valley Resorts brochure/payment plan.</a:t>
            </a:r>
          </a:p>
        </p:txBody>
      </p:sp>
      <p:sp>
        <p:nvSpPr>
          <p:cNvPr id="37" name="Rounded Rectangle 18">
            <a:extLst>
              <a:ext uri="{FF2B5EF4-FFF2-40B4-BE49-F238E27FC236}">
                <a16:creationId xmlns:a16="http://schemas.microsoft.com/office/drawing/2014/main" id="{68893457-B115-60F2-0AE2-A388F04666D3}"/>
              </a:ext>
            </a:extLst>
          </p:cNvPr>
          <p:cNvSpPr/>
          <p:nvPr/>
        </p:nvSpPr>
        <p:spPr>
          <a:xfrm>
            <a:off x="8092440" y="5486400"/>
            <a:ext cx="3474720" cy="594360"/>
          </a:xfrm>
          <a:prstGeom prst="roundRect">
            <a:avLst/>
          </a:prstGeom>
          <a:solidFill>
            <a:srgbClr val="C5A5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9F46FA9-693A-5C5D-0377-BF2C9C394DF2}"/>
              </a:ext>
            </a:extLst>
          </p:cNvPr>
          <p:cNvSpPr txBox="1"/>
          <p:nvPr/>
        </p:nvSpPr>
        <p:spPr>
          <a:xfrm>
            <a:off x="8229600" y="5650992"/>
            <a:ext cx="3200400" cy="22860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100" b="1">
                <a:solidFill>
                  <a:srgbClr val="12231B"/>
                </a:solidFill>
                <a:latin typeface="Aptos"/>
              </a:rPr>
              <a:t>MODERN • NATURE • COMFORT</a:t>
            </a:r>
          </a:p>
        </p:txBody>
      </p:sp>
    </p:spTree>
    <p:extLst>
      <p:ext uri="{BB962C8B-B14F-4D97-AF65-F5344CB8AC3E}">
        <p14:creationId xmlns:p14="http://schemas.microsoft.com/office/powerpoint/2010/main" val="18751787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231B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2DCCF61-51E3-D559-7E9F-6F4330BEC2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01FF58-8765-90E2-A01D-C72C6C6BD37D}"/>
              </a:ext>
            </a:extLst>
          </p:cNvPr>
          <p:cNvSpPr txBox="1"/>
          <p:nvPr/>
        </p:nvSpPr>
        <p:spPr>
          <a:xfrm>
            <a:off x="594360" y="347472"/>
            <a:ext cx="3474720" cy="2743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100" b="1" dirty="0">
                <a:solidFill>
                  <a:srgbClr val="C5A55A"/>
                </a:solidFill>
                <a:latin typeface="Aptos"/>
              </a:rPr>
              <a:t>CONSTRUCTION &amp; DELIVERY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134FDE8-B526-9991-9628-DBE4EAB95323}"/>
              </a:ext>
            </a:extLst>
          </p:cNvPr>
          <p:cNvSpPr txBox="1"/>
          <p:nvPr/>
        </p:nvSpPr>
        <p:spPr>
          <a:xfrm>
            <a:off x="594360" y="685800"/>
            <a:ext cx="8229600" cy="5029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2900" b="1" dirty="0">
                <a:solidFill>
                  <a:srgbClr val="FFFFFF"/>
                </a:solidFill>
                <a:latin typeface="Aptos"/>
              </a:rPr>
              <a:t>12–13 Week Construction Roadmap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966DACE-5A2D-5010-E5E3-48F18F0B2550}"/>
              </a:ext>
            </a:extLst>
          </p:cNvPr>
          <p:cNvSpPr txBox="1"/>
          <p:nvPr/>
        </p:nvSpPr>
        <p:spPr>
          <a:xfrm>
            <a:off x="594360" y="1216152"/>
            <a:ext cx="9144000" cy="2743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300" b="0" dirty="0">
                <a:solidFill>
                  <a:srgbClr val="CDD8CF"/>
                </a:solidFill>
                <a:latin typeface="Aptos"/>
              </a:rPr>
              <a:t>Construction-linked milestones provide a clear path from booking to final handover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6288A09-808C-E04C-7BD4-1A308750C183}"/>
              </a:ext>
            </a:extLst>
          </p:cNvPr>
          <p:cNvSpPr/>
          <p:nvPr/>
        </p:nvSpPr>
        <p:spPr>
          <a:xfrm>
            <a:off x="594360" y="1627632"/>
            <a:ext cx="10972800" cy="32004"/>
          </a:xfrm>
          <a:prstGeom prst="rect">
            <a:avLst/>
          </a:prstGeom>
          <a:solidFill>
            <a:srgbClr val="C5A5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846CEE98-C5D7-A7CC-478F-20B824D87413}"/>
              </a:ext>
            </a:extLst>
          </p:cNvPr>
          <p:cNvSpPr/>
          <p:nvPr/>
        </p:nvSpPr>
        <p:spPr>
          <a:xfrm>
            <a:off x="621792" y="2331720"/>
            <a:ext cx="1024128" cy="2057400"/>
          </a:xfrm>
          <a:prstGeom prst="roundRect">
            <a:avLst/>
          </a:prstGeom>
          <a:solidFill>
            <a:srgbClr val="1C3327"/>
          </a:solidFill>
          <a:ln w="12700">
            <a:solidFill>
              <a:srgbClr val="C5A5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4D959A0F-B708-7595-79D6-D3B4A5C91ADA}"/>
              </a:ext>
            </a:extLst>
          </p:cNvPr>
          <p:cNvSpPr/>
          <p:nvPr/>
        </p:nvSpPr>
        <p:spPr>
          <a:xfrm>
            <a:off x="886968" y="2496312"/>
            <a:ext cx="493776" cy="493776"/>
          </a:xfrm>
          <a:prstGeom prst="ellipse">
            <a:avLst/>
          </a:prstGeom>
          <a:solidFill>
            <a:srgbClr val="C5A5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DDE72A2-53DD-474C-8B72-917169E8CC92}"/>
              </a:ext>
            </a:extLst>
          </p:cNvPr>
          <p:cNvSpPr txBox="1"/>
          <p:nvPr/>
        </p:nvSpPr>
        <p:spPr>
          <a:xfrm>
            <a:off x="886968" y="2587752"/>
            <a:ext cx="493776" cy="18288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750" b="1" dirty="0">
                <a:solidFill>
                  <a:srgbClr val="12231B"/>
                </a:solidFill>
                <a:latin typeface="Aptos"/>
              </a:rPr>
              <a:t>01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F24EDD2-AC61-085B-F6E0-6FD9804843A8}"/>
              </a:ext>
            </a:extLst>
          </p:cNvPr>
          <p:cNvSpPr txBox="1"/>
          <p:nvPr/>
        </p:nvSpPr>
        <p:spPr>
          <a:xfrm>
            <a:off x="694944" y="3136391"/>
            <a:ext cx="877824" cy="5029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950" b="1" dirty="0">
                <a:solidFill>
                  <a:srgbClr val="FFFFFF"/>
                </a:solidFill>
                <a:latin typeface="Aptos"/>
              </a:rPr>
              <a:t>Booking &amp; Design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86D4F25-5E8B-E6C5-08B8-ED654E0AD0C1}"/>
              </a:ext>
            </a:extLst>
          </p:cNvPr>
          <p:cNvSpPr txBox="1"/>
          <p:nvPr/>
        </p:nvSpPr>
        <p:spPr>
          <a:xfrm>
            <a:off x="694944" y="3749039"/>
            <a:ext cx="877824" cy="2743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100" b="1" dirty="0">
                <a:solidFill>
                  <a:srgbClr val="C5A55A"/>
                </a:solidFill>
                <a:latin typeface="Aptos"/>
              </a:rPr>
              <a:t>1 Week</a:t>
            </a:r>
          </a:p>
        </p:txBody>
      </p:sp>
      <p:cxnSp>
        <p:nvCxnSpPr>
          <p:cNvPr id="11" name="Connector 10">
            <a:extLst>
              <a:ext uri="{FF2B5EF4-FFF2-40B4-BE49-F238E27FC236}">
                <a16:creationId xmlns:a16="http://schemas.microsoft.com/office/drawing/2014/main" id="{144EB7E1-0BAB-8696-A8DD-53249835AA66}"/>
              </a:ext>
            </a:extLst>
          </p:cNvPr>
          <p:cNvCxnSpPr/>
          <p:nvPr/>
        </p:nvCxnSpPr>
        <p:spPr>
          <a:xfrm>
            <a:off x="1645920" y="3355848"/>
            <a:ext cx="91440" cy="0"/>
          </a:xfrm>
          <a:prstGeom prst="line">
            <a:avLst/>
          </a:prstGeom>
          <a:ln w="19050">
            <a:solidFill>
              <a:srgbClr val="C5A55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F2892020-A871-CD3B-3048-58EEF8DA9FB6}"/>
              </a:ext>
            </a:extLst>
          </p:cNvPr>
          <p:cNvSpPr/>
          <p:nvPr/>
        </p:nvSpPr>
        <p:spPr>
          <a:xfrm>
            <a:off x="1737360" y="2331720"/>
            <a:ext cx="1024128" cy="2057400"/>
          </a:xfrm>
          <a:prstGeom prst="roundRect">
            <a:avLst/>
          </a:prstGeom>
          <a:solidFill>
            <a:srgbClr val="1C3327"/>
          </a:solidFill>
          <a:ln w="12700">
            <a:solidFill>
              <a:srgbClr val="C5A5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84C80D7-B256-C01C-1875-FBB5ED9DDB36}"/>
              </a:ext>
            </a:extLst>
          </p:cNvPr>
          <p:cNvSpPr/>
          <p:nvPr/>
        </p:nvSpPr>
        <p:spPr>
          <a:xfrm>
            <a:off x="2002536" y="2496312"/>
            <a:ext cx="493776" cy="493776"/>
          </a:xfrm>
          <a:prstGeom prst="ellipse">
            <a:avLst/>
          </a:prstGeom>
          <a:solidFill>
            <a:srgbClr val="C5A5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27CD4B6-6759-7DA6-70C1-32384787C38F}"/>
              </a:ext>
            </a:extLst>
          </p:cNvPr>
          <p:cNvSpPr txBox="1"/>
          <p:nvPr/>
        </p:nvSpPr>
        <p:spPr>
          <a:xfrm>
            <a:off x="2002536" y="2587752"/>
            <a:ext cx="493776" cy="18288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750" b="1" dirty="0">
                <a:solidFill>
                  <a:srgbClr val="12231B"/>
                </a:solidFill>
                <a:latin typeface="Aptos"/>
              </a:rPr>
              <a:t>02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58D0F54-4CE5-3670-75C7-70F3A6A68F02}"/>
              </a:ext>
            </a:extLst>
          </p:cNvPr>
          <p:cNvSpPr txBox="1"/>
          <p:nvPr/>
        </p:nvSpPr>
        <p:spPr>
          <a:xfrm>
            <a:off x="1810512" y="3136391"/>
            <a:ext cx="877824" cy="5029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950" b="1" dirty="0">
                <a:solidFill>
                  <a:srgbClr val="FFFFFF"/>
                </a:solidFill>
                <a:latin typeface="Aptos"/>
              </a:rPr>
              <a:t>Mobilization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81C58C4-C654-6434-9B33-A1D38FAF6867}"/>
              </a:ext>
            </a:extLst>
          </p:cNvPr>
          <p:cNvSpPr txBox="1"/>
          <p:nvPr/>
        </p:nvSpPr>
        <p:spPr>
          <a:xfrm>
            <a:off x="1810512" y="3749039"/>
            <a:ext cx="877824" cy="2743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100" b="1" dirty="0">
                <a:solidFill>
                  <a:srgbClr val="C5A55A"/>
                </a:solidFill>
                <a:latin typeface="Aptos"/>
              </a:rPr>
              <a:t>1 Week</a:t>
            </a:r>
          </a:p>
        </p:txBody>
      </p:sp>
      <p:cxnSp>
        <p:nvCxnSpPr>
          <p:cNvPr id="17" name="Connector 16">
            <a:extLst>
              <a:ext uri="{FF2B5EF4-FFF2-40B4-BE49-F238E27FC236}">
                <a16:creationId xmlns:a16="http://schemas.microsoft.com/office/drawing/2014/main" id="{C9EAB784-CC91-8CD2-31DC-DCBC5358CBE4}"/>
              </a:ext>
            </a:extLst>
          </p:cNvPr>
          <p:cNvCxnSpPr/>
          <p:nvPr/>
        </p:nvCxnSpPr>
        <p:spPr>
          <a:xfrm>
            <a:off x="2761488" y="3355848"/>
            <a:ext cx="91440" cy="0"/>
          </a:xfrm>
          <a:prstGeom prst="line">
            <a:avLst/>
          </a:prstGeom>
          <a:ln w="19050">
            <a:solidFill>
              <a:srgbClr val="C5A55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644F637B-60BF-340A-0646-AD198B887B00}"/>
              </a:ext>
            </a:extLst>
          </p:cNvPr>
          <p:cNvSpPr/>
          <p:nvPr/>
        </p:nvSpPr>
        <p:spPr>
          <a:xfrm>
            <a:off x="2852928" y="2331720"/>
            <a:ext cx="1024128" cy="2057400"/>
          </a:xfrm>
          <a:prstGeom prst="roundRect">
            <a:avLst/>
          </a:prstGeom>
          <a:solidFill>
            <a:srgbClr val="1C3327"/>
          </a:solidFill>
          <a:ln w="12700">
            <a:solidFill>
              <a:srgbClr val="C5A5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79A9F3BF-9FB8-FDF5-C182-9506FBDECE82}"/>
              </a:ext>
            </a:extLst>
          </p:cNvPr>
          <p:cNvSpPr/>
          <p:nvPr/>
        </p:nvSpPr>
        <p:spPr>
          <a:xfrm>
            <a:off x="3118104" y="2496312"/>
            <a:ext cx="493776" cy="493776"/>
          </a:xfrm>
          <a:prstGeom prst="ellipse">
            <a:avLst/>
          </a:prstGeom>
          <a:solidFill>
            <a:srgbClr val="C5A5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57C1F31-8644-1F9D-5D9C-D983C499C72F}"/>
              </a:ext>
            </a:extLst>
          </p:cNvPr>
          <p:cNvSpPr txBox="1"/>
          <p:nvPr/>
        </p:nvSpPr>
        <p:spPr>
          <a:xfrm>
            <a:off x="3118104" y="2587752"/>
            <a:ext cx="493776" cy="18288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750" b="1" dirty="0">
                <a:solidFill>
                  <a:srgbClr val="12231B"/>
                </a:solidFill>
                <a:latin typeface="Aptos"/>
              </a:rPr>
              <a:t>03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068B78-6D46-B0DF-DA22-89E7CB5DDB07}"/>
              </a:ext>
            </a:extLst>
          </p:cNvPr>
          <p:cNvSpPr txBox="1"/>
          <p:nvPr/>
        </p:nvSpPr>
        <p:spPr>
          <a:xfrm>
            <a:off x="2926080" y="3136391"/>
            <a:ext cx="877824" cy="5029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950" b="1" dirty="0">
                <a:solidFill>
                  <a:srgbClr val="FFFFFF"/>
                </a:solidFill>
                <a:latin typeface="Aptos"/>
              </a:rPr>
              <a:t>Foundation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B530C06-6CF3-FE38-3E06-6C9895B6CDDE}"/>
              </a:ext>
            </a:extLst>
          </p:cNvPr>
          <p:cNvSpPr txBox="1"/>
          <p:nvPr/>
        </p:nvSpPr>
        <p:spPr>
          <a:xfrm>
            <a:off x="2926080" y="3749039"/>
            <a:ext cx="877824" cy="2743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100" b="1" dirty="0">
                <a:solidFill>
                  <a:srgbClr val="C5A55A"/>
                </a:solidFill>
                <a:latin typeface="Aptos"/>
              </a:rPr>
              <a:t>2 Weeks</a:t>
            </a:r>
          </a:p>
        </p:txBody>
      </p:sp>
      <p:cxnSp>
        <p:nvCxnSpPr>
          <p:cNvPr id="23" name="Connector 22">
            <a:extLst>
              <a:ext uri="{FF2B5EF4-FFF2-40B4-BE49-F238E27FC236}">
                <a16:creationId xmlns:a16="http://schemas.microsoft.com/office/drawing/2014/main" id="{CDD357D5-EA70-A43A-1FD9-B88C81EF682F}"/>
              </a:ext>
            </a:extLst>
          </p:cNvPr>
          <p:cNvCxnSpPr/>
          <p:nvPr/>
        </p:nvCxnSpPr>
        <p:spPr>
          <a:xfrm>
            <a:off x="3877056" y="3355848"/>
            <a:ext cx="91440" cy="0"/>
          </a:xfrm>
          <a:prstGeom prst="line">
            <a:avLst/>
          </a:prstGeom>
          <a:ln w="19050">
            <a:solidFill>
              <a:srgbClr val="C5A55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889C5891-B780-1469-290D-4043ED88656A}"/>
              </a:ext>
            </a:extLst>
          </p:cNvPr>
          <p:cNvSpPr/>
          <p:nvPr/>
        </p:nvSpPr>
        <p:spPr>
          <a:xfrm>
            <a:off x="3968496" y="2331720"/>
            <a:ext cx="1024128" cy="2057400"/>
          </a:xfrm>
          <a:prstGeom prst="roundRect">
            <a:avLst/>
          </a:prstGeom>
          <a:solidFill>
            <a:srgbClr val="1C3327"/>
          </a:solidFill>
          <a:ln w="12700">
            <a:solidFill>
              <a:srgbClr val="C5A5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64A49E4D-A5BD-E29D-AA93-156DBCEA6B49}"/>
              </a:ext>
            </a:extLst>
          </p:cNvPr>
          <p:cNvSpPr/>
          <p:nvPr/>
        </p:nvSpPr>
        <p:spPr>
          <a:xfrm>
            <a:off x="4233672" y="2496312"/>
            <a:ext cx="493776" cy="493776"/>
          </a:xfrm>
          <a:prstGeom prst="ellipse">
            <a:avLst/>
          </a:prstGeom>
          <a:solidFill>
            <a:srgbClr val="C5A5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47A6679-0E19-BC10-4A27-6B56D6E0FF6D}"/>
              </a:ext>
            </a:extLst>
          </p:cNvPr>
          <p:cNvSpPr txBox="1"/>
          <p:nvPr/>
        </p:nvSpPr>
        <p:spPr>
          <a:xfrm>
            <a:off x="4233672" y="2587752"/>
            <a:ext cx="493776" cy="18288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750" b="1" dirty="0">
                <a:solidFill>
                  <a:srgbClr val="12231B"/>
                </a:solidFill>
                <a:latin typeface="Aptos"/>
              </a:rPr>
              <a:t>04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AA821EC-F715-F824-5A5B-17102BA1CE49}"/>
              </a:ext>
            </a:extLst>
          </p:cNvPr>
          <p:cNvSpPr txBox="1"/>
          <p:nvPr/>
        </p:nvSpPr>
        <p:spPr>
          <a:xfrm>
            <a:off x="4041648" y="3136391"/>
            <a:ext cx="877824" cy="5029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950" b="1" dirty="0">
                <a:solidFill>
                  <a:srgbClr val="FFFFFF"/>
                </a:solidFill>
                <a:latin typeface="Aptos"/>
              </a:rPr>
              <a:t>Steel Structure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0F1E5B-7DAF-A83B-0E40-6E7CABC4F547}"/>
              </a:ext>
            </a:extLst>
          </p:cNvPr>
          <p:cNvSpPr txBox="1"/>
          <p:nvPr/>
        </p:nvSpPr>
        <p:spPr>
          <a:xfrm>
            <a:off x="4041648" y="3749039"/>
            <a:ext cx="877824" cy="2743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100" b="1" dirty="0">
                <a:solidFill>
                  <a:srgbClr val="C5A55A"/>
                </a:solidFill>
                <a:latin typeface="Aptos"/>
              </a:rPr>
              <a:t>2 Weeks</a:t>
            </a:r>
          </a:p>
        </p:txBody>
      </p:sp>
      <p:cxnSp>
        <p:nvCxnSpPr>
          <p:cNvPr id="29" name="Connector 28">
            <a:extLst>
              <a:ext uri="{FF2B5EF4-FFF2-40B4-BE49-F238E27FC236}">
                <a16:creationId xmlns:a16="http://schemas.microsoft.com/office/drawing/2014/main" id="{7CDAB1D6-17AD-C525-9DF6-5242F2B1BD8C}"/>
              </a:ext>
            </a:extLst>
          </p:cNvPr>
          <p:cNvCxnSpPr/>
          <p:nvPr/>
        </p:nvCxnSpPr>
        <p:spPr>
          <a:xfrm>
            <a:off x="4992624" y="3355848"/>
            <a:ext cx="91440" cy="0"/>
          </a:xfrm>
          <a:prstGeom prst="line">
            <a:avLst/>
          </a:prstGeom>
          <a:ln w="19050">
            <a:solidFill>
              <a:srgbClr val="C5A55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Rounded Rectangle 29">
            <a:extLst>
              <a:ext uri="{FF2B5EF4-FFF2-40B4-BE49-F238E27FC236}">
                <a16:creationId xmlns:a16="http://schemas.microsoft.com/office/drawing/2014/main" id="{2700F9F3-F4EB-25A7-E42C-B697E58A7AC7}"/>
              </a:ext>
            </a:extLst>
          </p:cNvPr>
          <p:cNvSpPr/>
          <p:nvPr/>
        </p:nvSpPr>
        <p:spPr>
          <a:xfrm>
            <a:off x="5084064" y="2331720"/>
            <a:ext cx="1024128" cy="2057400"/>
          </a:xfrm>
          <a:prstGeom prst="roundRect">
            <a:avLst/>
          </a:prstGeom>
          <a:solidFill>
            <a:srgbClr val="1C3327"/>
          </a:solidFill>
          <a:ln w="12700">
            <a:solidFill>
              <a:srgbClr val="C5A5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E37EE77D-997B-2450-6DC3-4D08EA79B3D3}"/>
              </a:ext>
            </a:extLst>
          </p:cNvPr>
          <p:cNvSpPr/>
          <p:nvPr/>
        </p:nvSpPr>
        <p:spPr>
          <a:xfrm>
            <a:off x="5349240" y="2496312"/>
            <a:ext cx="493776" cy="493776"/>
          </a:xfrm>
          <a:prstGeom prst="ellipse">
            <a:avLst/>
          </a:prstGeom>
          <a:solidFill>
            <a:srgbClr val="C5A5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D83745B-D7D6-AF66-F14E-9ED1DFA491AC}"/>
              </a:ext>
            </a:extLst>
          </p:cNvPr>
          <p:cNvSpPr txBox="1"/>
          <p:nvPr/>
        </p:nvSpPr>
        <p:spPr>
          <a:xfrm>
            <a:off x="5349240" y="2587752"/>
            <a:ext cx="493776" cy="18288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750" b="1" dirty="0">
                <a:solidFill>
                  <a:srgbClr val="12231B"/>
                </a:solidFill>
                <a:latin typeface="Aptos"/>
              </a:rPr>
              <a:t>05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1C51D51-2023-7E6E-3723-91BF193980CB}"/>
              </a:ext>
            </a:extLst>
          </p:cNvPr>
          <p:cNvSpPr txBox="1"/>
          <p:nvPr/>
        </p:nvSpPr>
        <p:spPr>
          <a:xfrm>
            <a:off x="5157216" y="3136391"/>
            <a:ext cx="877824" cy="5029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950" b="1" dirty="0">
                <a:solidFill>
                  <a:srgbClr val="FFFFFF"/>
                </a:solidFill>
                <a:latin typeface="Aptos"/>
              </a:rPr>
              <a:t>Roofing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39B3AC9-5948-453A-04CC-621F99D25F78}"/>
              </a:ext>
            </a:extLst>
          </p:cNvPr>
          <p:cNvSpPr txBox="1"/>
          <p:nvPr/>
        </p:nvSpPr>
        <p:spPr>
          <a:xfrm>
            <a:off x="5157216" y="3749039"/>
            <a:ext cx="877824" cy="2743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100" b="1" dirty="0">
                <a:solidFill>
                  <a:srgbClr val="C5A55A"/>
                </a:solidFill>
                <a:latin typeface="Aptos"/>
              </a:rPr>
              <a:t>1 Week</a:t>
            </a:r>
          </a:p>
        </p:txBody>
      </p:sp>
      <p:cxnSp>
        <p:nvCxnSpPr>
          <p:cNvPr id="35" name="Connector 34">
            <a:extLst>
              <a:ext uri="{FF2B5EF4-FFF2-40B4-BE49-F238E27FC236}">
                <a16:creationId xmlns:a16="http://schemas.microsoft.com/office/drawing/2014/main" id="{660EE56D-285B-DEDD-F330-E7E495F54A43}"/>
              </a:ext>
            </a:extLst>
          </p:cNvPr>
          <p:cNvCxnSpPr/>
          <p:nvPr/>
        </p:nvCxnSpPr>
        <p:spPr>
          <a:xfrm>
            <a:off x="6108192" y="3355848"/>
            <a:ext cx="91440" cy="0"/>
          </a:xfrm>
          <a:prstGeom prst="line">
            <a:avLst/>
          </a:prstGeom>
          <a:ln w="19050">
            <a:solidFill>
              <a:srgbClr val="C5A55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Rounded Rectangle 35">
            <a:extLst>
              <a:ext uri="{FF2B5EF4-FFF2-40B4-BE49-F238E27FC236}">
                <a16:creationId xmlns:a16="http://schemas.microsoft.com/office/drawing/2014/main" id="{A687CF7C-6568-B458-35BC-299753A15448}"/>
              </a:ext>
            </a:extLst>
          </p:cNvPr>
          <p:cNvSpPr/>
          <p:nvPr/>
        </p:nvSpPr>
        <p:spPr>
          <a:xfrm>
            <a:off x="6199632" y="2331720"/>
            <a:ext cx="1024128" cy="2057400"/>
          </a:xfrm>
          <a:prstGeom prst="roundRect">
            <a:avLst/>
          </a:prstGeom>
          <a:solidFill>
            <a:srgbClr val="1C3327"/>
          </a:solidFill>
          <a:ln w="12700">
            <a:solidFill>
              <a:srgbClr val="C5A5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79344E74-90F0-8FB8-BEA5-6882A4ABFDA9}"/>
              </a:ext>
            </a:extLst>
          </p:cNvPr>
          <p:cNvSpPr/>
          <p:nvPr/>
        </p:nvSpPr>
        <p:spPr>
          <a:xfrm>
            <a:off x="6464808" y="2496312"/>
            <a:ext cx="493776" cy="493776"/>
          </a:xfrm>
          <a:prstGeom prst="ellipse">
            <a:avLst/>
          </a:prstGeom>
          <a:solidFill>
            <a:srgbClr val="C5A5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37A81D8-0AD4-6A71-A988-8D7D95D4A321}"/>
              </a:ext>
            </a:extLst>
          </p:cNvPr>
          <p:cNvSpPr txBox="1"/>
          <p:nvPr/>
        </p:nvSpPr>
        <p:spPr>
          <a:xfrm>
            <a:off x="6464808" y="2587752"/>
            <a:ext cx="493776" cy="18288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750" b="1" dirty="0">
                <a:solidFill>
                  <a:srgbClr val="12231B"/>
                </a:solidFill>
                <a:latin typeface="Aptos"/>
              </a:rPr>
              <a:t>06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09454E6-1336-0492-439A-870E3070A2F3}"/>
              </a:ext>
            </a:extLst>
          </p:cNvPr>
          <p:cNvSpPr txBox="1"/>
          <p:nvPr/>
        </p:nvSpPr>
        <p:spPr>
          <a:xfrm>
            <a:off x="6272784" y="3136391"/>
            <a:ext cx="877824" cy="5029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950" b="1" dirty="0">
                <a:solidFill>
                  <a:srgbClr val="FFFFFF"/>
                </a:solidFill>
                <a:latin typeface="Aptos"/>
              </a:rPr>
              <a:t>Glass &amp; Exterior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1B87192-639C-9692-FB50-DB21813115BC}"/>
              </a:ext>
            </a:extLst>
          </p:cNvPr>
          <p:cNvSpPr txBox="1"/>
          <p:nvPr/>
        </p:nvSpPr>
        <p:spPr>
          <a:xfrm>
            <a:off x="6272784" y="3749039"/>
            <a:ext cx="877824" cy="2743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100" b="1" dirty="0">
                <a:solidFill>
                  <a:srgbClr val="C5A55A"/>
                </a:solidFill>
                <a:latin typeface="Aptos"/>
              </a:rPr>
              <a:t>1 Week</a:t>
            </a:r>
          </a:p>
        </p:txBody>
      </p:sp>
      <p:cxnSp>
        <p:nvCxnSpPr>
          <p:cNvPr id="41" name="Connector 40">
            <a:extLst>
              <a:ext uri="{FF2B5EF4-FFF2-40B4-BE49-F238E27FC236}">
                <a16:creationId xmlns:a16="http://schemas.microsoft.com/office/drawing/2014/main" id="{6522034D-F150-FFD3-995A-D45C3334BB49}"/>
              </a:ext>
            </a:extLst>
          </p:cNvPr>
          <p:cNvCxnSpPr/>
          <p:nvPr/>
        </p:nvCxnSpPr>
        <p:spPr>
          <a:xfrm>
            <a:off x="7223760" y="3355848"/>
            <a:ext cx="91440" cy="0"/>
          </a:xfrm>
          <a:prstGeom prst="line">
            <a:avLst/>
          </a:prstGeom>
          <a:ln w="19050">
            <a:solidFill>
              <a:srgbClr val="C5A55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DFBB102B-1B66-1E37-7873-AA28492E913A}"/>
              </a:ext>
            </a:extLst>
          </p:cNvPr>
          <p:cNvSpPr/>
          <p:nvPr/>
        </p:nvSpPr>
        <p:spPr>
          <a:xfrm>
            <a:off x="7315200" y="2331720"/>
            <a:ext cx="1024128" cy="2057400"/>
          </a:xfrm>
          <a:prstGeom prst="roundRect">
            <a:avLst/>
          </a:prstGeom>
          <a:solidFill>
            <a:srgbClr val="1C3327"/>
          </a:solidFill>
          <a:ln w="12700">
            <a:solidFill>
              <a:srgbClr val="C5A5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DA12F716-9F6F-52BE-2D00-BFFBDA548F2C}"/>
              </a:ext>
            </a:extLst>
          </p:cNvPr>
          <p:cNvSpPr/>
          <p:nvPr/>
        </p:nvSpPr>
        <p:spPr>
          <a:xfrm>
            <a:off x="7580376" y="2496312"/>
            <a:ext cx="493776" cy="493776"/>
          </a:xfrm>
          <a:prstGeom prst="ellipse">
            <a:avLst/>
          </a:prstGeom>
          <a:solidFill>
            <a:srgbClr val="C5A5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324DF33-E292-5FBA-1931-D07661709D1F}"/>
              </a:ext>
            </a:extLst>
          </p:cNvPr>
          <p:cNvSpPr txBox="1"/>
          <p:nvPr/>
        </p:nvSpPr>
        <p:spPr>
          <a:xfrm>
            <a:off x="7580376" y="2587752"/>
            <a:ext cx="493776" cy="18288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750" b="1" dirty="0">
                <a:solidFill>
                  <a:srgbClr val="12231B"/>
                </a:solidFill>
                <a:latin typeface="Aptos"/>
              </a:rPr>
              <a:t>07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A3C25B2-F7FA-61F7-9068-52091BC2375F}"/>
              </a:ext>
            </a:extLst>
          </p:cNvPr>
          <p:cNvSpPr txBox="1"/>
          <p:nvPr/>
        </p:nvSpPr>
        <p:spPr>
          <a:xfrm>
            <a:off x="7388352" y="3136391"/>
            <a:ext cx="877824" cy="5029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950" b="1" dirty="0">
                <a:solidFill>
                  <a:srgbClr val="FFFFFF"/>
                </a:solidFill>
                <a:latin typeface="Aptos"/>
              </a:rPr>
              <a:t>MEP Installation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046E22B-EDF3-079A-96FE-2D3CEE3E837E}"/>
              </a:ext>
            </a:extLst>
          </p:cNvPr>
          <p:cNvSpPr txBox="1"/>
          <p:nvPr/>
        </p:nvSpPr>
        <p:spPr>
          <a:xfrm>
            <a:off x="7388352" y="3749039"/>
            <a:ext cx="877824" cy="2743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100" b="1" dirty="0">
                <a:solidFill>
                  <a:srgbClr val="C5A55A"/>
                </a:solidFill>
                <a:latin typeface="Aptos"/>
              </a:rPr>
              <a:t>1 Week</a:t>
            </a:r>
          </a:p>
        </p:txBody>
      </p:sp>
      <p:cxnSp>
        <p:nvCxnSpPr>
          <p:cNvPr id="47" name="Connector 46">
            <a:extLst>
              <a:ext uri="{FF2B5EF4-FFF2-40B4-BE49-F238E27FC236}">
                <a16:creationId xmlns:a16="http://schemas.microsoft.com/office/drawing/2014/main" id="{D97CC3B7-184B-F43B-FBBF-D4A3D82CC731}"/>
              </a:ext>
            </a:extLst>
          </p:cNvPr>
          <p:cNvCxnSpPr/>
          <p:nvPr/>
        </p:nvCxnSpPr>
        <p:spPr>
          <a:xfrm>
            <a:off x="8339328" y="3355848"/>
            <a:ext cx="91440" cy="0"/>
          </a:xfrm>
          <a:prstGeom prst="line">
            <a:avLst/>
          </a:prstGeom>
          <a:ln w="19050">
            <a:solidFill>
              <a:srgbClr val="C5A55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Rounded Rectangle 47">
            <a:extLst>
              <a:ext uri="{FF2B5EF4-FFF2-40B4-BE49-F238E27FC236}">
                <a16:creationId xmlns:a16="http://schemas.microsoft.com/office/drawing/2014/main" id="{3FE4F362-5817-9BEC-B33B-1731BBDCF69C}"/>
              </a:ext>
            </a:extLst>
          </p:cNvPr>
          <p:cNvSpPr/>
          <p:nvPr/>
        </p:nvSpPr>
        <p:spPr>
          <a:xfrm>
            <a:off x="8430768" y="2331720"/>
            <a:ext cx="1024128" cy="2057400"/>
          </a:xfrm>
          <a:prstGeom prst="roundRect">
            <a:avLst/>
          </a:prstGeom>
          <a:solidFill>
            <a:srgbClr val="1C3327"/>
          </a:solidFill>
          <a:ln w="12700">
            <a:solidFill>
              <a:srgbClr val="C5A5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9628E85D-16BE-4578-39C4-C4C708024C89}"/>
              </a:ext>
            </a:extLst>
          </p:cNvPr>
          <p:cNvSpPr/>
          <p:nvPr/>
        </p:nvSpPr>
        <p:spPr>
          <a:xfrm>
            <a:off x="8695944" y="2496312"/>
            <a:ext cx="493776" cy="493776"/>
          </a:xfrm>
          <a:prstGeom prst="ellipse">
            <a:avLst/>
          </a:prstGeom>
          <a:solidFill>
            <a:srgbClr val="C5A5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C46961A0-7272-4986-0F2C-5AC82F4B00AF}"/>
              </a:ext>
            </a:extLst>
          </p:cNvPr>
          <p:cNvSpPr txBox="1"/>
          <p:nvPr/>
        </p:nvSpPr>
        <p:spPr>
          <a:xfrm>
            <a:off x="8695944" y="2587752"/>
            <a:ext cx="493776" cy="18288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750" b="1" dirty="0">
                <a:solidFill>
                  <a:srgbClr val="12231B"/>
                </a:solidFill>
                <a:latin typeface="Aptos"/>
              </a:rPr>
              <a:t>08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4F4B6D2D-AF02-B433-F90F-D57FF58B9C93}"/>
              </a:ext>
            </a:extLst>
          </p:cNvPr>
          <p:cNvSpPr txBox="1"/>
          <p:nvPr/>
        </p:nvSpPr>
        <p:spPr>
          <a:xfrm>
            <a:off x="8503920" y="3136391"/>
            <a:ext cx="877824" cy="5029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950" b="1" dirty="0">
                <a:solidFill>
                  <a:srgbClr val="FFFFFF"/>
                </a:solidFill>
                <a:latin typeface="Aptos"/>
              </a:rPr>
              <a:t>Interior Finishing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A2D6D8F-1185-0E42-29B5-A66656F1CB9F}"/>
              </a:ext>
            </a:extLst>
          </p:cNvPr>
          <p:cNvSpPr txBox="1"/>
          <p:nvPr/>
        </p:nvSpPr>
        <p:spPr>
          <a:xfrm>
            <a:off x="8503920" y="3749039"/>
            <a:ext cx="877824" cy="2743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100" b="1" dirty="0">
                <a:solidFill>
                  <a:srgbClr val="C5A55A"/>
                </a:solidFill>
                <a:latin typeface="Aptos"/>
              </a:rPr>
              <a:t>2 Weeks</a:t>
            </a:r>
          </a:p>
        </p:txBody>
      </p:sp>
      <p:cxnSp>
        <p:nvCxnSpPr>
          <p:cNvPr id="53" name="Connector 52">
            <a:extLst>
              <a:ext uri="{FF2B5EF4-FFF2-40B4-BE49-F238E27FC236}">
                <a16:creationId xmlns:a16="http://schemas.microsoft.com/office/drawing/2014/main" id="{046DD257-0592-574A-F330-F596E28DDDF8}"/>
              </a:ext>
            </a:extLst>
          </p:cNvPr>
          <p:cNvCxnSpPr/>
          <p:nvPr/>
        </p:nvCxnSpPr>
        <p:spPr>
          <a:xfrm>
            <a:off x="9454896" y="3355848"/>
            <a:ext cx="91440" cy="0"/>
          </a:xfrm>
          <a:prstGeom prst="line">
            <a:avLst/>
          </a:prstGeom>
          <a:ln w="19050">
            <a:solidFill>
              <a:srgbClr val="C5A55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id="{B55EE9D9-DFE5-5919-CD70-0B94EAE62707}"/>
              </a:ext>
            </a:extLst>
          </p:cNvPr>
          <p:cNvSpPr/>
          <p:nvPr/>
        </p:nvSpPr>
        <p:spPr>
          <a:xfrm>
            <a:off x="9546336" y="2331720"/>
            <a:ext cx="1024128" cy="2057400"/>
          </a:xfrm>
          <a:prstGeom prst="roundRect">
            <a:avLst/>
          </a:prstGeom>
          <a:solidFill>
            <a:srgbClr val="1C3327"/>
          </a:solidFill>
          <a:ln w="12700">
            <a:solidFill>
              <a:srgbClr val="C5A5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517A9141-697F-B034-EE49-5467BB6067D3}"/>
              </a:ext>
            </a:extLst>
          </p:cNvPr>
          <p:cNvSpPr/>
          <p:nvPr/>
        </p:nvSpPr>
        <p:spPr>
          <a:xfrm>
            <a:off x="9811512" y="2496312"/>
            <a:ext cx="493776" cy="493776"/>
          </a:xfrm>
          <a:prstGeom prst="ellipse">
            <a:avLst/>
          </a:prstGeom>
          <a:solidFill>
            <a:srgbClr val="C5A5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BB9E5D44-3DC8-3940-7118-1876E012791F}"/>
              </a:ext>
            </a:extLst>
          </p:cNvPr>
          <p:cNvSpPr txBox="1"/>
          <p:nvPr/>
        </p:nvSpPr>
        <p:spPr>
          <a:xfrm>
            <a:off x="9811512" y="2587752"/>
            <a:ext cx="493776" cy="18288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750" b="1" dirty="0">
                <a:solidFill>
                  <a:srgbClr val="12231B"/>
                </a:solidFill>
                <a:latin typeface="Aptos"/>
              </a:rPr>
              <a:t>09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3F0E1BAB-72B5-6F9D-4998-06932BEFACBA}"/>
              </a:ext>
            </a:extLst>
          </p:cNvPr>
          <p:cNvSpPr txBox="1"/>
          <p:nvPr/>
        </p:nvSpPr>
        <p:spPr>
          <a:xfrm>
            <a:off x="9508571" y="3241001"/>
            <a:ext cx="988742" cy="276999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sz="900" b="1" dirty="0">
                <a:solidFill>
                  <a:srgbClr val="FFFFFF"/>
                </a:solidFill>
                <a:latin typeface="Aptos"/>
              </a:rPr>
              <a:t>Deck &amp; Landscaping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C55D253B-64A8-83B1-78B8-30E5D7272161}"/>
              </a:ext>
            </a:extLst>
          </p:cNvPr>
          <p:cNvSpPr txBox="1"/>
          <p:nvPr/>
        </p:nvSpPr>
        <p:spPr>
          <a:xfrm>
            <a:off x="9619488" y="3749039"/>
            <a:ext cx="877824" cy="2743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100" b="1" dirty="0">
                <a:solidFill>
                  <a:srgbClr val="C5A55A"/>
                </a:solidFill>
                <a:latin typeface="Aptos"/>
              </a:rPr>
              <a:t>1 Week</a:t>
            </a:r>
          </a:p>
        </p:txBody>
      </p:sp>
      <p:cxnSp>
        <p:nvCxnSpPr>
          <p:cNvPr id="59" name="Connector 58">
            <a:extLst>
              <a:ext uri="{FF2B5EF4-FFF2-40B4-BE49-F238E27FC236}">
                <a16:creationId xmlns:a16="http://schemas.microsoft.com/office/drawing/2014/main" id="{21E1C9D3-9C94-F5C3-6889-8F687F51BAEC}"/>
              </a:ext>
            </a:extLst>
          </p:cNvPr>
          <p:cNvCxnSpPr/>
          <p:nvPr/>
        </p:nvCxnSpPr>
        <p:spPr>
          <a:xfrm>
            <a:off x="10570464" y="3355848"/>
            <a:ext cx="91440" cy="0"/>
          </a:xfrm>
          <a:prstGeom prst="line">
            <a:avLst/>
          </a:prstGeom>
          <a:ln w="19050">
            <a:solidFill>
              <a:srgbClr val="C5A55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0" name="Rounded Rectangle 59">
            <a:extLst>
              <a:ext uri="{FF2B5EF4-FFF2-40B4-BE49-F238E27FC236}">
                <a16:creationId xmlns:a16="http://schemas.microsoft.com/office/drawing/2014/main" id="{E173931A-3ADE-5DFB-F17E-DE95007D9F2C}"/>
              </a:ext>
            </a:extLst>
          </p:cNvPr>
          <p:cNvSpPr/>
          <p:nvPr/>
        </p:nvSpPr>
        <p:spPr>
          <a:xfrm>
            <a:off x="10661904" y="2331720"/>
            <a:ext cx="1024128" cy="2057400"/>
          </a:xfrm>
          <a:prstGeom prst="roundRect">
            <a:avLst/>
          </a:prstGeom>
          <a:solidFill>
            <a:srgbClr val="1C3327"/>
          </a:solidFill>
          <a:ln w="12700">
            <a:solidFill>
              <a:srgbClr val="C5A5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3BD0E1D9-B63D-D17C-345F-0F78E2AF80F6}"/>
              </a:ext>
            </a:extLst>
          </p:cNvPr>
          <p:cNvSpPr/>
          <p:nvPr/>
        </p:nvSpPr>
        <p:spPr>
          <a:xfrm>
            <a:off x="10927080" y="2496312"/>
            <a:ext cx="493776" cy="493776"/>
          </a:xfrm>
          <a:prstGeom prst="ellipse">
            <a:avLst/>
          </a:prstGeom>
          <a:solidFill>
            <a:srgbClr val="C5A5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E030CACA-7B1D-94E2-464D-EB6D8E0EDE8B}"/>
              </a:ext>
            </a:extLst>
          </p:cNvPr>
          <p:cNvSpPr txBox="1"/>
          <p:nvPr/>
        </p:nvSpPr>
        <p:spPr>
          <a:xfrm>
            <a:off x="10927080" y="2587752"/>
            <a:ext cx="493776" cy="18288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750" b="1" dirty="0">
                <a:solidFill>
                  <a:srgbClr val="12231B"/>
                </a:solidFill>
                <a:latin typeface="Aptos"/>
              </a:rPr>
              <a:t>10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ADE6ADDB-978D-C4D7-C1B5-A7AEEA906CA2}"/>
              </a:ext>
            </a:extLst>
          </p:cNvPr>
          <p:cNvSpPr txBox="1"/>
          <p:nvPr/>
        </p:nvSpPr>
        <p:spPr>
          <a:xfrm>
            <a:off x="10735056" y="3136391"/>
            <a:ext cx="877824" cy="5029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950" b="1" dirty="0">
                <a:solidFill>
                  <a:srgbClr val="FFFFFF"/>
                </a:solidFill>
                <a:latin typeface="Aptos"/>
              </a:rPr>
              <a:t>Final Inspection
&amp; Handover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8BA0B5E1-877B-8F63-25CA-E236B11CB5BC}"/>
              </a:ext>
            </a:extLst>
          </p:cNvPr>
          <p:cNvSpPr txBox="1"/>
          <p:nvPr/>
        </p:nvSpPr>
        <p:spPr>
          <a:xfrm>
            <a:off x="10735056" y="3749039"/>
            <a:ext cx="877824" cy="2743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100" b="1" dirty="0">
                <a:solidFill>
                  <a:srgbClr val="C5A55A"/>
                </a:solidFill>
                <a:latin typeface="Aptos"/>
              </a:rPr>
              <a:t>1 Week</a:t>
            </a:r>
          </a:p>
        </p:txBody>
      </p:sp>
      <p:sp>
        <p:nvSpPr>
          <p:cNvPr id="65" name="Rounded Rectangle 64">
            <a:extLst>
              <a:ext uri="{FF2B5EF4-FFF2-40B4-BE49-F238E27FC236}">
                <a16:creationId xmlns:a16="http://schemas.microsoft.com/office/drawing/2014/main" id="{B91965E4-FD49-91C1-3EE8-437261C5E253}"/>
              </a:ext>
            </a:extLst>
          </p:cNvPr>
          <p:cNvSpPr/>
          <p:nvPr/>
        </p:nvSpPr>
        <p:spPr>
          <a:xfrm>
            <a:off x="621792" y="4828032"/>
            <a:ext cx="10972800" cy="1234440"/>
          </a:xfrm>
          <a:prstGeom prst="roundRect">
            <a:avLst/>
          </a:prstGeom>
          <a:solidFill>
            <a:srgbClr val="435B46"/>
          </a:solidFill>
          <a:ln>
            <a:solidFill>
              <a:srgbClr val="C5A5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7D7F17CF-F0A1-24FE-6D83-8C5B376D671B}"/>
              </a:ext>
            </a:extLst>
          </p:cNvPr>
          <p:cNvSpPr txBox="1"/>
          <p:nvPr/>
        </p:nvSpPr>
        <p:spPr>
          <a:xfrm>
            <a:off x="896112" y="5074920"/>
            <a:ext cx="2743200" cy="22860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000" b="1" dirty="0">
                <a:solidFill>
                  <a:srgbClr val="C5A55A"/>
                </a:solidFill>
                <a:latin typeface="Aptos"/>
              </a:rPr>
              <a:t>TOTAL CONSTRUCTION TIME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7DBAE915-0BFD-35DB-3E21-6429B0D9DB43}"/>
              </a:ext>
            </a:extLst>
          </p:cNvPr>
          <p:cNvSpPr txBox="1"/>
          <p:nvPr/>
        </p:nvSpPr>
        <p:spPr>
          <a:xfrm>
            <a:off x="896112" y="5367528"/>
            <a:ext cx="2743200" cy="384048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2400" b="1" dirty="0">
                <a:solidFill>
                  <a:srgbClr val="FFFFFF"/>
                </a:solidFill>
                <a:latin typeface="Aptos"/>
              </a:rPr>
              <a:t>12–13 WEEKS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0DCE5EE1-16A1-0265-A0C7-C8A173AEAF37}"/>
              </a:ext>
            </a:extLst>
          </p:cNvPr>
          <p:cNvSpPr txBox="1"/>
          <p:nvPr/>
        </p:nvSpPr>
        <p:spPr>
          <a:xfrm>
            <a:off x="3536922" y="5236276"/>
            <a:ext cx="7556556" cy="353943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150" b="0" dirty="0">
                <a:solidFill>
                  <a:srgbClr val="FFFFFF"/>
                </a:solidFill>
                <a:latin typeface="Aptos"/>
              </a:rPr>
              <a:t>Construction payments are linked to verified milestones, progressing from booking and mobilization through structure, </a:t>
            </a:r>
            <a:endParaRPr lang="en-CA" sz="1150" b="0" dirty="0">
              <a:solidFill>
                <a:srgbClr val="FFFFFF"/>
              </a:solidFill>
              <a:latin typeface="Aptos"/>
            </a:endParaRPr>
          </a:p>
          <a:p>
            <a:pPr algn="l"/>
            <a:r>
              <a:rPr sz="1150" b="0" dirty="0">
                <a:solidFill>
                  <a:srgbClr val="FFFFFF"/>
                </a:solidFill>
                <a:latin typeface="Aptos"/>
              </a:rPr>
              <a:t>finishes and final handover.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D89D9AF0-ACF1-1DC2-1923-20FD0DEFC633}"/>
              </a:ext>
            </a:extLst>
          </p:cNvPr>
          <p:cNvSpPr txBox="1"/>
          <p:nvPr/>
        </p:nvSpPr>
        <p:spPr>
          <a:xfrm>
            <a:off x="640080" y="6336792"/>
            <a:ext cx="7315200" cy="18288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800" b="0" dirty="0">
                <a:solidFill>
                  <a:srgbClr val="CDD8CF"/>
                </a:solidFill>
                <a:latin typeface="Aptos"/>
              </a:rPr>
              <a:t>Timeline shown is the optional construction timeline supplied with the Smart Valley Resorts payment plan.</a:t>
            </a:r>
          </a:p>
        </p:txBody>
      </p:sp>
    </p:spTree>
    <p:extLst>
      <p:ext uri="{BB962C8B-B14F-4D97-AF65-F5344CB8AC3E}">
        <p14:creationId xmlns:p14="http://schemas.microsoft.com/office/powerpoint/2010/main" val="32929272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231B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0D945AA-2FD9-8E8D-4F34-8F5C305280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70">
            <a:extLst>
              <a:ext uri="{FF2B5EF4-FFF2-40B4-BE49-F238E27FC236}">
                <a16:creationId xmlns:a16="http://schemas.microsoft.com/office/drawing/2014/main" id="{CC3944DE-05DA-9EAF-F8EA-BE8676FBA825}"/>
              </a:ext>
            </a:extLst>
          </p:cNvPr>
          <p:cNvSpPr txBox="1"/>
          <p:nvPr/>
        </p:nvSpPr>
        <p:spPr>
          <a:xfrm>
            <a:off x="594360" y="347472"/>
            <a:ext cx="4389120" cy="2743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100" b="1">
                <a:solidFill>
                  <a:srgbClr val="C5A55A"/>
                </a:solidFill>
                <a:latin typeface="Aptos"/>
              </a:rPr>
              <a:t>INVESTMENT &amp; PAYMENT OVERVIEW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FBACF0A8-0775-7A3B-DFBC-E33F75B00B92}"/>
              </a:ext>
            </a:extLst>
          </p:cNvPr>
          <p:cNvSpPr txBox="1"/>
          <p:nvPr/>
        </p:nvSpPr>
        <p:spPr>
          <a:xfrm>
            <a:off x="594360" y="685800"/>
            <a:ext cx="7315200" cy="5029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2900" b="1">
                <a:solidFill>
                  <a:srgbClr val="FFFFFF"/>
                </a:solidFill>
                <a:latin typeface="Aptos"/>
              </a:rPr>
              <a:t>A Clear Path to Ownership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C8818F2A-32EB-69DB-962F-8DEB2AC4DDA5}"/>
              </a:ext>
            </a:extLst>
          </p:cNvPr>
          <p:cNvSpPr txBox="1"/>
          <p:nvPr/>
        </p:nvSpPr>
        <p:spPr>
          <a:xfrm>
            <a:off x="594360" y="1216152"/>
            <a:ext cx="8229600" cy="2743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300" b="0">
                <a:solidFill>
                  <a:srgbClr val="CDD8CF"/>
                </a:solidFill>
                <a:latin typeface="Aptos"/>
              </a:rPr>
              <a:t>Simple pricing • Structured payments • Milestone-linked construction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E655409D-2BF1-3C75-912E-53F948013B73}"/>
              </a:ext>
            </a:extLst>
          </p:cNvPr>
          <p:cNvSpPr/>
          <p:nvPr/>
        </p:nvSpPr>
        <p:spPr>
          <a:xfrm>
            <a:off x="594360" y="1627632"/>
            <a:ext cx="10972800" cy="32004"/>
          </a:xfrm>
          <a:prstGeom prst="rect">
            <a:avLst/>
          </a:prstGeom>
          <a:solidFill>
            <a:srgbClr val="C5A5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9" name="Rounded Rectangle 5">
            <a:extLst>
              <a:ext uri="{FF2B5EF4-FFF2-40B4-BE49-F238E27FC236}">
                <a16:creationId xmlns:a16="http://schemas.microsoft.com/office/drawing/2014/main" id="{0EABBCAD-09AE-9BB8-7A7F-A1A2F5265D34}"/>
              </a:ext>
            </a:extLst>
          </p:cNvPr>
          <p:cNvSpPr/>
          <p:nvPr/>
        </p:nvSpPr>
        <p:spPr>
          <a:xfrm>
            <a:off x="594360" y="1938528"/>
            <a:ext cx="5349240" cy="1417320"/>
          </a:xfrm>
          <a:prstGeom prst="roundRect">
            <a:avLst/>
          </a:prstGeom>
          <a:solidFill>
            <a:srgbClr val="1C3327"/>
          </a:solidFill>
          <a:ln w="12700">
            <a:solidFill>
              <a:srgbClr val="C5A5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D538F77F-8D73-6770-A123-E67A5947074F}"/>
              </a:ext>
            </a:extLst>
          </p:cNvPr>
          <p:cNvSpPr txBox="1"/>
          <p:nvPr/>
        </p:nvSpPr>
        <p:spPr>
          <a:xfrm>
            <a:off x="868680" y="2148840"/>
            <a:ext cx="3291840" cy="2743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300" b="1">
                <a:solidFill>
                  <a:srgbClr val="C5A55A"/>
                </a:solidFill>
                <a:latin typeface="Aptos"/>
              </a:rPr>
              <a:t>2 MARLA A-FRAME GLAMP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92F12813-B240-2804-5CF8-856A03368DB4}"/>
              </a:ext>
            </a:extLst>
          </p:cNvPr>
          <p:cNvSpPr txBox="1"/>
          <p:nvPr/>
        </p:nvSpPr>
        <p:spPr>
          <a:xfrm>
            <a:off x="868680" y="2542032"/>
            <a:ext cx="2468880" cy="41148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2500" b="1">
                <a:solidFill>
                  <a:srgbClr val="FFFFFF"/>
                </a:solidFill>
                <a:latin typeface="Aptos"/>
              </a:rPr>
              <a:t>PKR 30 LAC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548CFAD6-180E-4518-4A95-ED65F5597609}"/>
              </a:ext>
            </a:extLst>
          </p:cNvPr>
          <p:cNvSpPr txBox="1"/>
          <p:nvPr/>
        </p:nvSpPr>
        <p:spPr>
          <a:xfrm>
            <a:off x="2971800" y="2596896"/>
            <a:ext cx="2606040" cy="2743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r"/>
            <a:r>
              <a:rPr sz="1200" b="1">
                <a:solidFill>
                  <a:srgbClr val="F5F3EA"/>
                </a:solidFill>
                <a:latin typeface="Aptos"/>
              </a:rPr>
              <a:t>Initial 25% = PKR 7.50 Lac</a:t>
            </a:r>
          </a:p>
        </p:txBody>
      </p:sp>
      <p:sp>
        <p:nvSpPr>
          <p:cNvPr id="87" name="Rounded Rectangle 9">
            <a:extLst>
              <a:ext uri="{FF2B5EF4-FFF2-40B4-BE49-F238E27FC236}">
                <a16:creationId xmlns:a16="http://schemas.microsoft.com/office/drawing/2014/main" id="{C8D0745C-9424-EF0B-6A4F-62B77B0A4A33}"/>
              </a:ext>
            </a:extLst>
          </p:cNvPr>
          <p:cNvSpPr/>
          <p:nvPr/>
        </p:nvSpPr>
        <p:spPr>
          <a:xfrm>
            <a:off x="6199632" y="1938528"/>
            <a:ext cx="5367528" cy="1417320"/>
          </a:xfrm>
          <a:prstGeom prst="roundRect">
            <a:avLst/>
          </a:prstGeom>
          <a:solidFill>
            <a:srgbClr val="1C3327"/>
          </a:solidFill>
          <a:ln w="12700">
            <a:solidFill>
              <a:srgbClr val="C5A5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47E2D66A-B42E-A41F-C947-C62CEE1F59D8}"/>
              </a:ext>
            </a:extLst>
          </p:cNvPr>
          <p:cNvSpPr txBox="1"/>
          <p:nvPr/>
        </p:nvSpPr>
        <p:spPr>
          <a:xfrm>
            <a:off x="6473952" y="2148840"/>
            <a:ext cx="3657600" cy="2743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300" b="1">
                <a:solidFill>
                  <a:srgbClr val="C5A55A"/>
                </a:solidFill>
                <a:latin typeface="Aptos"/>
              </a:rPr>
              <a:t>4 MARLA A-FRAME COTTAGE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4E3CCDFC-5DAB-37FC-5989-3D95512B3F3B}"/>
              </a:ext>
            </a:extLst>
          </p:cNvPr>
          <p:cNvSpPr txBox="1"/>
          <p:nvPr/>
        </p:nvSpPr>
        <p:spPr>
          <a:xfrm>
            <a:off x="6473952" y="2542032"/>
            <a:ext cx="2468880" cy="41148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2500" b="1">
                <a:solidFill>
                  <a:srgbClr val="FFFFFF"/>
                </a:solidFill>
                <a:latin typeface="Aptos"/>
              </a:rPr>
              <a:t>PKR 45 LAC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914DDEA5-D9FF-CC81-FE7B-BD520FF2F056}"/>
              </a:ext>
            </a:extLst>
          </p:cNvPr>
          <p:cNvSpPr txBox="1"/>
          <p:nvPr/>
        </p:nvSpPr>
        <p:spPr>
          <a:xfrm>
            <a:off x="8641080" y="2596896"/>
            <a:ext cx="2606040" cy="2743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r"/>
            <a:r>
              <a:rPr sz="1200" b="1">
                <a:solidFill>
                  <a:srgbClr val="F5F3EA"/>
                </a:solidFill>
                <a:latin typeface="Aptos"/>
              </a:rPr>
              <a:t>Initial 25% = PKR 11.25 Lac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96DD6737-3E72-A559-5A54-00E61398C49D}"/>
              </a:ext>
            </a:extLst>
          </p:cNvPr>
          <p:cNvSpPr txBox="1"/>
          <p:nvPr/>
        </p:nvSpPr>
        <p:spPr>
          <a:xfrm>
            <a:off x="621792" y="3675887"/>
            <a:ext cx="2011680" cy="2743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050" b="1">
                <a:solidFill>
                  <a:srgbClr val="C5A55A"/>
                </a:solidFill>
                <a:latin typeface="Aptos"/>
              </a:rPr>
              <a:t>PAYMENT FLOW</a:t>
            </a:r>
          </a:p>
        </p:txBody>
      </p:sp>
      <p:sp>
        <p:nvSpPr>
          <p:cNvPr id="97" name="Rounded Rectangle 14">
            <a:extLst>
              <a:ext uri="{FF2B5EF4-FFF2-40B4-BE49-F238E27FC236}">
                <a16:creationId xmlns:a16="http://schemas.microsoft.com/office/drawing/2014/main" id="{B246BE9C-4828-1163-3594-FF2DD72DE7E9}"/>
              </a:ext>
            </a:extLst>
          </p:cNvPr>
          <p:cNvSpPr/>
          <p:nvPr/>
        </p:nvSpPr>
        <p:spPr>
          <a:xfrm>
            <a:off x="685800" y="3913632"/>
            <a:ext cx="1965960" cy="1115568"/>
          </a:xfrm>
          <a:prstGeom prst="roundRect">
            <a:avLst/>
          </a:prstGeom>
          <a:solidFill>
            <a:srgbClr val="1C3327"/>
          </a:solidFill>
          <a:ln w="12700">
            <a:solidFill>
              <a:srgbClr val="C5A5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3927E7CE-BE22-DFE0-D150-46C2E17FC5FE}"/>
              </a:ext>
            </a:extLst>
          </p:cNvPr>
          <p:cNvSpPr txBox="1"/>
          <p:nvPr/>
        </p:nvSpPr>
        <p:spPr>
          <a:xfrm>
            <a:off x="777240" y="4069080"/>
            <a:ext cx="1783080" cy="36576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2200" b="1">
                <a:solidFill>
                  <a:srgbClr val="C5A55A"/>
                </a:solidFill>
                <a:latin typeface="Aptos"/>
              </a:rPr>
              <a:t>25%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41F2AB2C-1982-7717-937C-33D5ED5E19FE}"/>
              </a:ext>
            </a:extLst>
          </p:cNvPr>
          <p:cNvSpPr txBox="1"/>
          <p:nvPr/>
        </p:nvSpPr>
        <p:spPr>
          <a:xfrm>
            <a:off x="777240" y="4489704"/>
            <a:ext cx="1783080" cy="347472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Aptos"/>
              </a:rPr>
              <a:t>Booking / Down Payment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F50BD678-927B-7AE5-B63C-06658AF49970}"/>
              </a:ext>
            </a:extLst>
          </p:cNvPr>
          <p:cNvSpPr txBox="1"/>
          <p:nvPr/>
        </p:nvSpPr>
        <p:spPr>
          <a:xfrm>
            <a:off x="2788920" y="4096512"/>
            <a:ext cx="548640" cy="41148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2400" b="1">
                <a:solidFill>
                  <a:srgbClr val="C5A55A"/>
                </a:solidFill>
                <a:latin typeface="Aptos"/>
              </a:rPr>
              <a:t>→</a:t>
            </a:r>
          </a:p>
        </p:txBody>
      </p:sp>
      <p:sp>
        <p:nvSpPr>
          <p:cNvPr id="105" name="Rounded Rectangle 18">
            <a:extLst>
              <a:ext uri="{FF2B5EF4-FFF2-40B4-BE49-F238E27FC236}">
                <a16:creationId xmlns:a16="http://schemas.microsoft.com/office/drawing/2014/main" id="{735C6A2D-555C-1EDF-BFC3-E23ADB83EC7A}"/>
              </a:ext>
            </a:extLst>
          </p:cNvPr>
          <p:cNvSpPr/>
          <p:nvPr/>
        </p:nvSpPr>
        <p:spPr>
          <a:xfrm>
            <a:off x="3657600" y="3913632"/>
            <a:ext cx="1965960" cy="1115568"/>
          </a:xfrm>
          <a:prstGeom prst="roundRect">
            <a:avLst/>
          </a:prstGeom>
          <a:solidFill>
            <a:srgbClr val="1C3327"/>
          </a:solidFill>
          <a:ln w="12700">
            <a:solidFill>
              <a:srgbClr val="C5A5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5A22CE09-08D6-261B-57E7-1AFADEEC8EB3}"/>
              </a:ext>
            </a:extLst>
          </p:cNvPr>
          <p:cNvSpPr txBox="1"/>
          <p:nvPr/>
        </p:nvSpPr>
        <p:spPr>
          <a:xfrm>
            <a:off x="3749039" y="4069080"/>
            <a:ext cx="1783080" cy="36576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2200" b="1">
                <a:solidFill>
                  <a:srgbClr val="C5A55A"/>
                </a:solidFill>
                <a:latin typeface="Aptos"/>
              </a:rPr>
              <a:t>75%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39654AF8-CCCE-DA63-7059-B9F82D35AF3F}"/>
              </a:ext>
            </a:extLst>
          </p:cNvPr>
          <p:cNvSpPr txBox="1"/>
          <p:nvPr/>
        </p:nvSpPr>
        <p:spPr>
          <a:xfrm>
            <a:off x="3749039" y="4489704"/>
            <a:ext cx="1783080" cy="347472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Aptos"/>
              </a:rPr>
              <a:t>Balance / Possession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2CFC849F-D59E-C68D-8230-D1CB0B8403B2}"/>
              </a:ext>
            </a:extLst>
          </p:cNvPr>
          <p:cNvSpPr txBox="1"/>
          <p:nvPr/>
        </p:nvSpPr>
        <p:spPr>
          <a:xfrm>
            <a:off x="5760720" y="4096512"/>
            <a:ext cx="548640" cy="41148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2400" b="1">
                <a:solidFill>
                  <a:srgbClr val="C5A55A"/>
                </a:solidFill>
                <a:latin typeface="Aptos"/>
              </a:rPr>
              <a:t>→</a:t>
            </a:r>
          </a:p>
        </p:txBody>
      </p:sp>
      <p:sp>
        <p:nvSpPr>
          <p:cNvPr id="113" name="Rounded Rectangle 22">
            <a:extLst>
              <a:ext uri="{FF2B5EF4-FFF2-40B4-BE49-F238E27FC236}">
                <a16:creationId xmlns:a16="http://schemas.microsoft.com/office/drawing/2014/main" id="{8F60F01D-AFA9-B765-0C33-807D86C64790}"/>
              </a:ext>
            </a:extLst>
          </p:cNvPr>
          <p:cNvSpPr/>
          <p:nvPr/>
        </p:nvSpPr>
        <p:spPr>
          <a:xfrm>
            <a:off x="6629400" y="3913632"/>
            <a:ext cx="1965960" cy="1115568"/>
          </a:xfrm>
          <a:prstGeom prst="roundRect">
            <a:avLst/>
          </a:prstGeom>
          <a:solidFill>
            <a:srgbClr val="1C3327"/>
          </a:solidFill>
          <a:ln w="12700">
            <a:solidFill>
              <a:srgbClr val="C5A5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D2573E24-AD6E-51DE-684F-4A3A0368BEC5}"/>
              </a:ext>
            </a:extLst>
          </p:cNvPr>
          <p:cNvSpPr txBox="1"/>
          <p:nvPr/>
        </p:nvSpPr>
        <p:spPr>
          <a:xfrm>
            <a:off x="6720840" y="4069080"/>
            <a:ext cx="1783080" cy="36576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2200" b="1">
                <a:solidFill>
                  <a:srgbClr val="C5A55A"/>
                </a:solidFill>
                <a:latin typeface="Aptos"/>
              </a:rPr>
              <a:t>100%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66F7B0D4-489F-D9EC-B1F6-882E28CE475D}"/>
              </a:ext>
            </a:extLst>
          </p:cNvPr>
          <p:cNvSpPr txBox="1"/>
          <p:nvPr/>
        </p:nvSpPr>
        <p:spPr>
          <a:xfrm>
            <a:off x="6720840" y="4489704"/>
            <a:ext cx="1783080" cy="347472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919" b="1">
                <a:solidFill>
                  <a:srgbClr val="FFFFFF"/>
                </a:solidFill>
                <a:latin typeface="Aptos"/>
              </a:rPr>
              <a:t>Full Payment Within 12 Months</a:t>
            </a:r>
          </a:p>
        </p:txBody>
      </p:sp>
      <p:sp>
        <p:nvSpPr>
          <p:cNvPr id="119" name="Rounded Rectangle 25">
            <a:extLst>
              <a:ext uri="{FF2B5EF4-FFF2-40B4-BE49-F238E27FC236}">
                <a16:creationId xmlns:a16="http://schemas.microsoft.com/office/drawing/2014/main" id="{2B33F26D-19F5-CEBF-93C3-F002DD7C5833}"/>
              </a:ext>
            </a:extLst>
          </p:cNvPr>
          <p:cNvSpPr/>
          <p:nvPr/>
        </p:nvSpPr>
        <p:spPr>
          <a:xfrm>
            <a:off x="8823960" y="3913632"/>
            <a:ext cx="2743200" cy="1115568"/>
          </a:xfrm>
          <a:prstGeom prst="roundRect">
            <a:avLst/>
          </a:prstGeom>
          <a:solidFill>
            <a:srgbClr val="435B46"/>
          </a:solidFill>
          <a:ln w="12700">
            <a:solidFill>
              <a:srgbClr val="C5A5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D7410CB3-7450-E055-9E5B-C01F87CF90C2}"/>
              </a:ext>
            </a:extLst>
          </p:cNvPr>
          <p:cNvSpPr txBox="1"/>
          <p:nvPr/>
        </p:nvSpPr>
        <p:spPr>
          <a:xfrm>
            <a:off x="9006840" y="4096512"/>
            <a:ext cx="2377440" cy="22860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050" b="1">
                <a:solidFill>
                  <a:srgbClr val="C5A55A"/>
                </a:solidFill>
                <a:latin typeface="Aptos"/>
              </a:rPr>
              <a:t>CLIENT SECURITY</a:t>
            </a: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7EB390E0-24A3-6871-2C01-840D11A1EF7F}"/>
              </a:ext>
            </a:extLst>
          </p:cNvPr>
          <p:cNvSpPr txBox="1"/>
          <p:nvPr/>
        </p:nvSpPr>
        <p:spPr>
          <a:xfrm>
            <a:off x="9006840" y="4407408"/>
            <a:ext cx="2377440" cy="475488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880" b="0">
                <a:solidFill>
                  <a:srgbClr val="FFFFFF"/>
                </a:solidFill>
                <a:latin typeface="Aptos"/>
              </a:rPr>
              <a:t>Registry &amp; Intiqal upon applicable down payment,
subject to legal/documentary requirements.</a:t>
            </a:r>
          </a:p>
        </p:txBody>
      </p:sp>
      <p:sp>
        <p:nvSpPr>
          <p:cNvPr id="125" name="Rounded Rectangle 28">
            <a:extLst>
              <a:ext uri="{FF2B5EF4-FFF2-40B4-BE49-F238E27FC236}">
                <a16:creationId xmlns:a16="http://schemas.microsoft.com/office/drawing/2014/main" id="{C1407ECA-7E41-76A7-7290-9D6A7DE08E01}"/>
              </a:ext>
            </a:extLst>
          </p:cNvPr>
          <p:cNvSpPr/>
          <p:nvPr/>
        </p:nvSpPr>
        <p:spPr>
          <a:xfrm>
            <a:off x="621792" y="5504688"/>
            <a:ext cx="10945368" cy="658368"/>
          </a:xfrm>
          <a:prstGeom prst="roundRect">
            <a:avLst/>
          </a:prstGeom>
          <a:solidFill>
            <a:srgbClr val="1C3327"/>
          </a:solidFill>
          <a:ln w="12700">
            <a:solidFill>
              <a:srgbClr val="C5A5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8D4A59CF-EBCF-5010-4D71-2AE4EFD681C8}"/>
              </a:ext>
            </a:extLst>
          </p:cNvPr>
          <p:cNvSpPr txBox="1"/>
          <p:nvPr/>
        </p:nvSpPr>
        <p:spPr>
          <a:xfrm>
            <a:off x="868680" y="5660136"/>
            <a:ext cx="10424160" cy="2743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050" b="1">
                <a:solidFill>
                  <a:srgbClr val="FFFFFF"/>
                </a:solidFill>
                <a:latin typeface="Aptos"/>
              </a:rPr>
              <a:t>Construction payments are linked to project milestones — from booking and mobilization through foundation, structure, finishes and handover.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01A1B7AF-6263-BB19-E55B-F6E2690DF17C}"/>
              </a:ext>
            </a:extLst>
          </p:cNvPr>
          <p:cNvSpPr txBox="1"/>
          <p:nvPr/>
        </p:nvSpPr>
        <p:spPr>
          <a:xfrm>
            <a:off x="640080" y="6364224"/>
            <a:ext cx="6400800" cy="18288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800" b="0">
                <a:solidFill>
                  <a:srgbClr val="CDD8CF"/>
                </a:solidFill>
                <a:latin typeface="Aptos"/>
              </a:rPr>
              <a:t>Figures shown are based on the supplied Smart Valley Resorts payment structure.</a:t>
            </a:r>
          </a:p>
        </p:txBody>
      </p:sp>
    </p:spTree>
    <p:extLst>
      <p:ext uri="{BB962C8B-B14F-4D97-AF65-F5344CB8AC3E}">
        <p14:creationId xmlns:p14="http://schemas.microsoft.com/office/powerpoint/2010/main" val="9742300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231B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FA0E555-BAD0-17B4-58A8-6C69B9C46F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9AC10D2-3110-FB93-E299-2A47FE59AC3D}"/>
              </a:ext>
            </a:extLst>
          </p:cNvPr>
          <p:cNvSpPr txBox="1"/>
          <p:nvPr/>
        </p:nvSpPr>
        <p:spPr>
          <a:xfrm>
            <a:off x="594360" y="384048"/>
            <a:ext cx="4389120" cy="2743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100" b="1" dirty="0">
                <a:solidFill>
                  <a:srgbClr val="C5A55A"/>
                </a:solidFill>
                <a:latin typeface="Aptos"/>
              </a:rPr>
              <a:t>WHY SMART VALLEY RESORTS?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2A8A5BF-8EF5-8684-1523-324268DEBD5D}"/>
              </a:ext>
            </a:extLst>
          </p:cNvPr>
          <p:cNvSpPr txBox="1"/>
          <p:nvPr/>
        </p:nvSpPr>
        <p:spPr>
          <a:xfrm>
            <a:off x="594360" y="713232"/>
            <a:ext cx="7498079" cy="5029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2900" b="1" dirty="0">
                <a:solidFill>
                  <a:srgbClr val="FFFFFF"/>
                </a:solidFill>
                <a:latin typeface="Aptos"/>
              </a:rPr>
              <a:t>The Smart Valley Experience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D3C5CEF-6DBB-616A-F21D-8431475D9C44}"/>
              </a:ext>
            </a:extLst>
          </p:cNvPr>
          <p:cNvSpPr txBox="1"/>
          <p:nvPr/>
        </p:nvSpPr>
        <p:spPr>
          <a:xfrm>
            <a:off x="594360" y="1234440"/>
            <a:ext cx="9144000" cy="2743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300" b="0" dirty="0">
                <a:solidFill>
                  <a:srgbClr val="CDD8CF"/>
                </a:solidFill>
                <a:latin typeface="Aptos"/>
              </a:rPr>
              <a:t>A combination of nature, modern design, tourism and flexible ownership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0A4BCD-186F-6A38-EDF0-9CDC540709D0}"/>
              </a:ext>
            </a:extLst>
          </p:cNvPr>
          <p:cNvSpPr/>
          <p:nvPr/>
        </p:nvSpPr>
        <p:spPr>
          <a:xfrm>
            <a:off x="594360" y="1645920"/>
            <a:ext cx="10972800" cy="32004"/>
          </a:xfrm>
          <a:prstGeom prst="rect">
            <a:avLst/>
          </a:prstGeom>
          <a:solidFill>
            <a:srgbClr val="C5A5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11" name="Rounded Rectangle 5">
            <a:extLst>
              <a:ext uri="{FF2B5EF4-FFF2-40B4-BE49-F238E27FC236}">
                <a16:creationId xmlns:a16="http://schemas.microsoft.com/office/drawing/2014/main" id="{AC5F64D1-395E-2D72-701C-9960FE096A29}"/>
              </a:ext>
            </a:extLst>
          </p:cNvPr>
          <p:cNvSpPr/>
          <p:nvPr/>
        </p:nvSpPr>
        <p:spPr>
          <a:xfrm>
            <a:off x="594360" y="1965960"/>
            <a:ext cx="3291840" cy="1417320"/>
          </a:xfrm>
          <a:prstGeom prst="roundRect">
            <a:avLst/>
          </a:prstGeom>
          <a:solidFill>
            <a:srgbClr val="1C3327"/>
          </a:solidFill>
          <a:ln w="12700">
            <a:solidFill>
              <a:srgbClr val="C5A5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FAD1AD86-FBC4-494E-8186-C287D237A2FD}"/>
              </a:ext>
            </a:extLst>
          </p:cNvPr>
          <p:cNvSpPr/>
          <p:nvPr/>
        </p:nvSpPr>
        <p:spPr>
          <a:xfrm>
            <a:off x="795528" y="2167128"/>
            <a:ext cx="438912" cy="438912"/>
          </a:xfrm>
          <a:prstGeom prst="ellipse">
            <a:avLst/>
          </a:prstGeom>
          <a:solidFill>
            <a:srgbClr val="C5A5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363244B-EEAE-82DC-4275-8B7356EA0D5C}"/>
              </a:ext>
            </a:extLst>
          </p:cNvPr>
          <p:cNvSpPr txBox="1"/>
          <p:nvPr/>
        </p:nvSpPr>
        <p:spPr>
          <a:xfrm>
            <a:off x="795528" y="2240279"/>
            <a:ext cx="438912" cy="18288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750" b="1" dirty="0">
                <a:solidFill>
                  <a:srgbClr val="12231B"/>
                </a:solidFill>
                <a:latin typeface="Aptos"/>
              </a:rPr>
              <a:t>01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206C6CE-D00E-B5FE-F4EA-A9317B697642}"/>
              </a:ext>
            </a:extLst>
          </p:cNvPr>
          <p:cNvSpPr txBox="1"/>
          <p:nvPr/>
        </p:nvSpPr>
        <p:spPr>
          <a:xfrm>
            <a:off x="1344168" y="2148840"/>
            <a:ext cx="2240280" cy="347472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150" b="1" dirty="0">
                <a:solidFill>
                  <a:srgbClr val="C5A55A"/>
                </a:solidFill>
                <a:latin typeface="Aptos"/>
              </a:rPr>
              <a:t>NATURE-FIRST DESTINATION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368728D-8D0E-81F4-FB5B-DC2378D06F9E}"/>
              </a:ext>
            </a:extLst>
          </p:cNvPr>
          <p:cNvSpPr txBox="1"/>
          <p:nvPr/>
        </p:nvSpPr>
        <p:spPr>
          <a:xfrm>
            <a:off x="822960" y="2789202"/>
            <a:ext cx="2611292" cy="282898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919" b="0" dirty="0">
                <a:solidFill>
                  <a:srgbClr val="FFFFFF"/>
                </a:solidFill>
                <a:latin typeface="Aptos"/>
              </a:rPr>
              <a:t>A peaceful mountain environment designed around</a:t>
            </a:r>
            <a:endParaRPr lang="en-CA" sz="919" b="0" dirty="0">
              <a:solidFill>
                <a:srgbClr val="FFFFFF"/>
              </a:solidFill>
              <a:latin typeface="Aptos"/>
            </a:endParaRPr>
          </a:p>
          <a:p>
            <a:pPr algn="l"/>
            <a:r>
              <a:rPr sz="919" b="0" dirty="0">
                <a:solidFill>
                  <a:srgbClr val="FFFFFF"/>
                </a:solidFill>
                <a:latin typeface="Aptos"/>
              </a:rPr>
              <a:t> the natural landscape and scenic surroundings.</a:t>
            </a:r>
          </a:p>
        </p:txBody>
      </p:sp>
      <p:sp>
        <p:nvSpPr>
          <p:cNvPr id="21" name="Rounded Rectangle 10">
            <a:extLst>
              <a:ext uri="{FF2B5EF4-FFF2-40B4-BE49-F238E27FC236}">
                <a16:creationId xmlns:a16="http://schemas.microsoft.com/office/drawing/2014/main" id="{E3246E89-003C-8616-27AF-A085A059FBCE}"/>
              </a:ext>
            </a:extLst>
          </p:cNvPr>
          <p:cNvSpPr/>
          <p:nvPr/>
        </p:nvSpPr>
        <p:spPr>
          <a:xfrm>
            <a:off x="4160520" y="1965960"/>
            <a:ext cx="3291840" cy="1417320"/>
          </a:xfrm>
          <a:prstGeom prst="roundRect">
            <a:avLst/>
          </a:prstGeom>
          <a:solidFill>
            <a:srgbClr val="1C3327"/>
          </a:solidFill>
          <a:ln w="12700">
            <a:solidFill>
              <a:srgbClr val="C5A5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4912BD22-B6EE-9D74-274C-E4B1E72D3165}"/>
              </a:ext>
            </a:extLst>
          </p:cNvPr>
          <p:cNvSpPr/>
          <p:nvPr/>
        </p:nvSpPr>
        <p:spPr>
          <a:xfrm>
            <a:off x="4361688" y="2167128"/>
            <a:ext cx="438912" cy="438912"/>
          </a:xfrm>
          <a:prstGeom prst="ellipse">
            <a:avLst/>
          </a:prstGeom>
          <a:solidFill>
            <a:srgbClr val="C5A5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5F6B25E-51E5-59A0-61DD-57094EE8760C}"/>
              </a:ext>
            </a:extLst>
          </p:cNvPr>
          <p:cNvSpPr txBox="1"/>
          <p:nvPr/>
        </p:nvSpPr>
        <p:spPr>
          <a:xfrm>
            <a:off x="4361688" y="2240279"/>
            <a:ext cx="438912" cy="18288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750" b="1" dirty="0">
                <a:solidFill>
                  <a:srgbClr val="12231B"/>
                </a:solidFill>
                <a:latin typeface="Aptos"/>
              </a:rPr>
              <a:t>02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5539F04-DCAA-0B63-B1A2-669ADBB5CA91}"/>
              </a:ext>
            </a:extLst>
          </p:cNvPr>
          <p:cNvSpPr txBox="1"/>
          <p:nvPr/>
        </p:nvSpPr>
        <p:spPr>
          <a:xfrm>
            <a:off x="4910328" y="2148840"/>
            <a:ext cx="2240280" cy="347472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150" b="1" dirty="0">
                <a:solidFill>
                  <a:srgbClr val="C5A55A"/>
                </a:solidFill>
                <a:latin typeface="Aptos"/>
              </a:rPr>
              <a:t>MODERN A-FRAME LIVING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EB50269-D3B0-E658-27AB-0E90515FDE97}"/>
              </a:ext>
            </a:extLst>
          </p:cNvPr>
          <p:cNvSpPr txBox="1"/>
          <p:nvPr/>
        </p:nvSpPr>
        <p:spPr>
          <a:xfrm>
            <a:off x="4273167" y="2775243"/>
            <a:ext cx="3066545" cy="282898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919" b="0" dirty="0">
                <a:solidFill>
                  <a:srgbClr val="FFFFFF"/>
                </a:solidFill>
                <a:latin typeface="Aptos"/>
              </a:rPr>
              <a:t>Contemporary A-Frame architecture combining a </a:t>
            </a:r>
            <a:endParaRPr lang="en-CA" sz="919" b="0" dirty="0">
              <a:solidFill>
                <a:srgbClr val="FFFFFF"/>
              </a:solidFill>
              <a:latin typeface="Aptos"/>
            </a:endParaRPr>
          </a:p>
          <a:p>
            <a:pPr algn="l"/>
            <a:r>
              <a:rPr sz="919" b="0" dirty="0">
                <a:solidFill>
                  <a:srgbClr val="FFFFFF"/>
                </a:solidFill>
                <a:latin typeface="Aptos"/>
              </a:rPr>
              <a:t>distinctive resort identity with comfortable accommodation.</a:t>
            </a:r>
          </a:p>
        </p:txBody>
      </p:sp>
      <p:sp>
        <p:nvSpPr>
          <p:cNvPr id="31" name="Rounded Rectangle 15">
            <a:extLst>
              <a:ext uri="{FF2B5EF4-FFF2-40B4-BE49-F238E27FC236}">
                <a16:creationId xmlns:a16="http://schemas.microsoft.com/office/drawing/2014/main" id="{F6EBB62D-3271-79EF-60A9-D98D631272D8}"/>
              </a:ext>
            </a:extLst>
          </p:cNvPr>
          <p:cNvSpPr/>
          <p:nvPr/>
        </p:nvSpPr>
        <p:spPr>
          <a:xfrm>
            <a:off x="7726679" y="1965960"/>
            <a:ext cx="3291840" cy="1417320"/>
          </a:xfrm>
          <a:prstGeom prst="roundRect">
            <a:avLst/>
          </a:prstGeom>
          <a:solidFill>
            <a:srgbClr val="1C3327"/>
          </a:solidFill>
          <a:ln w="12700">
            <a:solidFill>
              <a:srgbClr val="C5A5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6C345870-6F2E-183D-7763-7101FA221127}"/>
              </a:ext>
            </a:extLst>
          </p:cNvPr>
          <p:cNvSpPr/>
          <p:nvPr/>
        </p:nvSpPr>
        <p:spPr>
          <a:xfrm>
            <a:off x="7927848" y="2167128"/>
            <a:ext cx="438912" cy="438912"/>
          </a:xfrm>
          <a:prstGeom prst="ellipse">
            <a:avLst/>
          </a:prstGeom>
          <a:solidFill>
            <a:srgbClr val="C5A5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CEC11BA-9822-A20B-CE81-04A41CAC10CA}"/>
              </a:ext>
            </a:extLst>
          </p:cNvPr>
          <p:cNvSpPr txBox="1"/>
          <p:nvPr/>
        </p:nvSpPr>
        <p:spPr>
          <a:xfrm>
            <a:off x="7927848" y="2240279"/>
            <a:ext cx="438912" cy="18288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750" b="1" dirty="0">
                <a:solidFill>
                  <a:srgbClr val="12231B"/>
                </a:solidFill>
                <a:latin typeface="Aptos"/>
              </a:rPr>
              <a:t>03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EFB578B-C2BC-3C62-DC30-B6E1DC6B1920}"/>
              </a:ext>
            </a:extLst>
          </p:cNvPr>
          <p:cNvSpPr txBox="1"/>
          <p:nvPr/>
        </p:nvSpPr>
        <p:spPr>
          <a:xfrm>
            <a:off x="8476488" y="2148840"/>
            <a:ext cx="2240280" cy="347472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150" b="1" dirty="0">
                <a:solidFill>
                  <a:srgbClr val="C5A55A"/>
                </a:solidFill>
                <a:latin typeface="Aptos"/>
              </a:rPr>
              <a:t>TOURISM-DRIVEN OPPORTUNITY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9AFA91D-DDFB-F3FB-5A74-CEFD9128C097}"/>
              </a:ext>
            </a:extLst>
          </p:cNvPr>
          <p:cNvSpPr txBox="1"/>
          <p:nvPr/>
        </p:nvSpPr>
        <p:spPr>
          <a:xfrm>
            <a:off x="7955279" y="2789202"/>
            <a:ext cx="2832507" cy="282898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919" b="0" dirty="0">
                <a:solidFill>
                  <a:srgbClr val="FFFFFF"/>
                </a:solidFill>
                <a:latin typeface="Aptos"/>
              </a:rPr>
              <a:t>A product positioned for family holidays, weekend stays</a:t>
            </a:r>
            <a:endParaRPr lang="en-CA" sz="919" b="0" dirty="0">
              <a:solidFill>
                <a:srgbClr val="FFFFFF"/>
              </a:solidFill>
              <a:latin typeface="Aptos"/>
            </a:endParaRPr>
          </a:p>
          <a:p>
            <a:pPr algn="l"/>
            <a:r>
              <a:rPr sz="919" b="0" dirty="0">
                <a:solidFill>
                  <a:srgbClr val="FFFFFF"/>
                </a:solidFill>
                <a:latin typeface="Aptos"/>
              </a:rPr>
              <a:t>, glamping and resort-based tourism.</a:t>
            </a:r>
          </a:p>
        </p:txBody>
      </p:sp>
      <p:sp>
        <p:nvSpPr>
          <p:cNvPr id="41" name="Rounded Rectangle 20">
            <a:extLst>
              <a:ext uri="{FF2B5EF4-FFF2-40B4-BE49-F238E27FC236}">
                <a16:creationId xmlns:a16="http://schemas.microsoft.com/office/drawing/2014/main" id="{765C2EF0-A51D-7283-F6F8-84BDF4216F62}"/>
              </a:ext>
            </a:extLst>
          </p:cNvPr>
          <p:cNvSpPr/>
          <p:nvPr/>
        </p:nvSpPr>
        <p:spPr>
          <a:xfrm>
            <a:off x="594360" y="3794760"/>
            <a:ext cx="3291840" cy="1417320"/>
          </a:xfrm>
          <a:prstGeom prst="roundRect">
            <a:avLst/>
          </a:prstGeom>
          <a:solidFill>
            <a:srgbClr val="1C3327"/>
          </a:solidFill>
          <a:ln w="12700">
            <a:solidFill>
              <a:srgbClr val="C5A5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5B29183C-6903-C5D2-9974-7A15011FD778}"/>
              </a:ext>
            </a:extLst>
          </p:cNvPr>
          <p:cNvSpPr/>
          <p:nvPr/>
        </p:nvSpPr>
        <p:spPr>
          <a:xfrm>
            <a:off x="795528" y="3995928"/>
            <a:ext cx="438912" cy="438912"/>
          </a:xfrm>
          <a:prstGeom prst="ellipse">
            <a:avLst/>
          </a:prstGeom>
          <a:solidFill>
            <a:srgbClr val="C5A5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2B5B7BA-E3EA-89E2-919D-AA909BE3D60A}"/>
              </a:ext>
            </a:extLst>
          </p:cNvPr>
          <p:cNvSpPr txBox="1"/>
          <p:nvPr/>
        </p:nvSpPr>
        <p:spPr>
          <a:xfrm>
            <a:off x="795528" y="4069080"/>
            <a:ext cx="438912" cy="18288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750" b="1" dirty="0">
                <a:solidFill>
                  <a:srgbClr val="12231B"/>
                </a:solidFill>
                <a:latin typeface="Aptos"/>
              </a:rPr>
              <a:t>04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3A5BF16-D821-CC55-9508-381058D3C803}"/>
              </a:ext>
            </a:extLst>
          </p:cNvPr>
          <p:cNvSpPr txBox="1"/>
          <p:nvPr/>
        </p:nvSpPr>
        <p:spPr>
          <a:xfrm>
            <a:off x="1344168" y="3977640"/>
            <a:ext cx="2240280" cy="347472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150" b="1" dirty="0">
                <a:solidFill>
                  <a:srgbClr val="C5A55A"/>
                </a:solidFill>
                <a:latin typeface="Aptos"/>
              </a:rPr>
              <a:t>FLEXIBLE OWNERSHIP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000713C-F8C9-4697-56D1-78BA9FB95C7B}"/>
              </a:ext>
            </a:extLst>
          </p:cNvPr>
          <p:cNvSpPr txBox="1"/>
          <p:nvPr/>
        </p:nvSpPr>
        <p:spPr>
          <a:xfrm>
            <a:off x="822960" y="4618003"/>
            <a:ext cx="2593659" cy="282898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919" b="0" dirty="0">
                <a:solidFill>
                  <a:srgbClr val="FFFFFF"/>
                </a:solidFill>
                <a:latin typeface="Aptos"/>
              </a:rPr>
              <a:t>Multiple product options and a structured payment</a:t>
            </a:r>
            <a:endParaRPr lang="en-CA" sz="919" b="0" dirty="0">
              <a:solidFill>
                <a:srgbClr val="FFFFFF"/>
              </a:solidFill>
              <a:latin typeface="Aptos"/>
            </a:endParaRPr>
          </a:p>
          <a:p>
            <a:pPr algn="l"/>
            <a:r>
              <a:rPr sz="919" b="0" dirty="0">
                <a:solidFill>
                  <a:srgbClr val="FFFFFF"/>
                </a:solidFill>
                <a:latin typeface="Aptos"/>
              </a:rPr>
              <a:t> model provide different entry points for buyers.</a:t>
            </a:r>
          </a:p>
        </p:txBody>
      </p:sp>
      <p:sp>
        <p:nvSpPr>
          <p:cNvPr id="51" name="Rounded Rectangle 25">
            <a:extLst>
              <a:ext uri="{FF2B5EF4-FFF2-40B4-BE49-F238E27FC236}">
                <a16:creationId xmlns:a16="http://schemas.microsoft.com/office/drawing/2014/main" id="{925F48C4-65D3-FE0E-0EB6-2A77C0F18451}"/>
              </a:ext>
            </a:extLst>
          </p:cNvPr>
          <p:cNvSpPr/>
          <p:nvPr/>
        </p:nvSpPr>
        <p:spPr>
          <a:xfrm>
            <a:off x="4160520" y="3794760"/>
            <a:ext cx="3291840" cy="1417320"/>
          </a:xfrm>
          <a:prstGeom prst="roundRect">
            <a:avLst/>
          </a:prstGeom>
          <a:solidFill>
            <a:srgbClr val="1C3327"/>
          </a:solidFill>
          <a:ln w="12700">
            <a:solidFill>
              <a:srgbClr val="C5A5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64BEB587-5B77-0A6E-390C-9429506D1031}"/>
              </a:ext>
            </a:extLst>
          </p:cNvPr>
          <p:cNvSpPr/>
          <p:nvPr/>
        </p:nvSpPr>
        <p:spPr>
          <a:xfrm>
            <a:off x="4361688" y="3995928"/>
            <a:ext cx="438912" cy="438912"/>
          </a:xfrm>
          <a:prstGeom prst="ellipse">
            <a:avLst/>
          </a:prstGeom>
          <a:solidFill>
            <a:srgbClr val="C5A5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6946DBA-69CC-ED0F-C0D5-70893136D5A7}"/>
              </a:ext>
            </a:extLst>
          </p:cNvPr>
          <p:cNvSpPr txBox="1"/>
          <p:nvPr/>
        </p:nvSpPr>
        <p:spPr>
          <a:xfrm>
            <a:off x="4361688" y="4069080"/>
            <a:ext cx="438912" cy="18288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750" b="1" dirty="0">
                <a:solidFill>
                  <a:srgbClr val="12231B"/>
                </a:solidFill>
                <a:latin typeface="Aptos"/>
              </a:rPr>
              <a:t>05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7D271FF6-1FF6-407C-ECD3-35061F16A4C2}"/>
              </a:ext>
            </a:extLst>
          </p:cNvPr>
          <p:cNvSpPr txBox="1"/>
          <p:nvPr/>
        </p:nvSpPr>
        <p:spPr>
          <a:xfrm>
            <a:off x="4910328" y="3977640"/>
            <a:ext cx="2240280" cy="347472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150" b="1" dirty="0">
                <a:solidFill>
                  <a:srgbClr val="C5A55A"/>
                </a:solidFill>
                <a:latin typeface="Aptos"/>
              </a:rPr>
              <a:t>MILESTONE-LINKED DELIVERY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0BEED63-2CC2-4FF2-3C3E-8BA37C93F9E1}"/>
              </a:ext>
            </a:extLst>
          </p:cNvPr>
          <p:cNvSpPr txBox="1"/>
          <p:nvPr/>
        </p:nvSpPr>
        <p:spPr>
          <a:xfrm>
            <a:off x="4389120" y="4618003"/>
            <a:ext cx="2781211" cy="282898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919" b="0" dirty="0">
                <a:solidFill>
                  <a:srgbClr val="FFFFFF"/>
                </a:solidFill>
                <a:latin typeface="Aptos"/>
              </a:rPr>
              <a:t>Construction payments are structured around defined </a:t>
            </a:r>
            <a:endParaRPr lang="en-CA" sz="919" b="0" dirty="0">
              <a:solidFill>
                <a:srgbClr val="FFFFFF"/>
              </a:solidFill>
              <a:latin typeface="Aptos"/>
            </a:endParaRPr>
          </a:p>
          <a:p>
            <a:pPr algn="l"/>
            <a:r>
              <a:rPr sz="919" b="0" dirty="0">
                <a:solidFill>
                  <a:srgbClr val="FFFFFF"/>
                </a:solidFill>
                <a:latin typeface="Aptos"/>
              </a:rPr>
              <a:t>stages from mobilization through final handover.</a:t>
            </a:r>
          </a:p>
        </p:txBody>
      </p:sp>
      <p:sp>
        <p:nvSpPr>
          <p:cNvPr id="61" name="Rounded Rectangle 30">
            <a:extLst>
              <a:ext uri="{FF2B5EF4-FFF2-40B4-BE49-F238E27FC236}">
                <a16:creationId xmlns:a16="http://schemas.microsoft.com/office/drawing/2014/main" id="{6C3BCF41-116C-FDC3-5FED-7D72A5FBCDFB}"/>
              </a:ext>
            </a:extLst>
          </p:cNvPr>
          <p:cNvSpPr/>
          <p:nvPr/>
        </p:nvSpPr>
        <p:spPr>
          <a:xfrm>
            <a:off x="7726679" y="3794760"/>
            <a:ext cx="3291840" cy="1417320"/>
          </a:xfrm>
          <a:prstGeom prst="roundRect">
            <a:avLst/>
          </a:prstGeom>
          <a:solidFill>
            <a:srgbClr val="1C3327"/>
          </a:solidFill>
          <a:ln w="12700">
            <a:solidFill>
              <a:srgbClr val="C5A5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DF48340D-2001-5B3E-52B6-05305A9C4557}"/>
              </a:ext>
            </a:extLst>
          </p:cNvPr>
          <p:cNvSpPr/>
          <p:nvPr/>
        </p:nvSpPr>
        <p:spPr>
          <a:xfrm>
            <a:off x="7927848" y="3995928"/>
            <a:ext cx="438912" cy="438912"/>
          </a:xfrm>
          <a:prstGeom prst="ellipse">
            <a:avLst/>
          </a:prstGeom>
          <a:solidFill>
            <a:srgbClr val="C5A5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FD3F317B-E632-806B-0497-1DD63C6B0E1C}"/>
              </a:ext>
            </a:extLst>
          </p:cNvPr>
          <p:cNvSpPr txBox="1"/>
          <p:nvPr/>
        </p:nvSpPr>
        <p:spPr>
          <a:xfrm>
            <a:off x="7927848" y="4069080"/>
            <a:ext cx="438912" cy="18288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750" b="1" dirty="0">
                <a:solidFill>
                  <a:srgbClr val="12231B"/>
                </a:solidFill>
                <a:latin typeface="Aptos"/>
              </a:rPr>
              <a:t>06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10503A53-C252-819F-3ED9-11C3F6A58EDE}"/>
              </a:ext>
            </a:extLst>
          </p:cNvPr>
          <p:cNvSpPr txBox="1"/>
          <p:nvPr/>
        </p:nvSpPr>
        <p:spPr>
          <a:xfrm>
            <a:off x="8476488" y="3977640"/>
            <a:ext cx="2240280" cy="347472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150" b="1" dirty="0">
                <a:solidFill>
                  <a:srgbClr val="C5A55A"/>
                </a:solidFill>
                <a:latin typeface="Aptos"/>
              </a:rPr>
              <a:t>PERSONAL USE + RENTAL POTENTIAL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8E1ABEAE-F58A-7194-CCAF-60815DCA064D}"/>
              </a:ext>
            </a:extLst>
          </p:cNvPr>
          <p:cNvSpPr txBox="1"/>
          <p:nvPr/>
        </p:nvSpPr>
        <p:spPr>
          <a:xfrm>
            <a:off x="7955279" y="4618003"/>
            <a:ext cx="2979983" cy="282898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919" b="0" dirty="0">
                <a:solidFill>
                  <a:srgbClr val="FFFFFF"/>
                </a:solidFill>
                <a:latin typeface="Aptos"/>
              </a:rPr>
              <a:t>Owners can use their cottage as a retreat and may explore </a:t>
            </a:r>
            <a:endParaRPr lang="en-CA" sz="919" b="0" dirty="0">
              <a:solidFill>
                <a:srgbClr val="FFFFFF"/>
              </a:solidFill>
              <a:latin typeface="Aptos"/>
            </a:endParaRPr>
          </a:p>
          <a:p>
            <a:pPr algn="l"/>
            <a:r>
              <a:rPr sz="919" b="0" dirty="0">
                <a:solidFill>
                  <a:srgbClr val="FFFFFF"/>
                </a:solidFill>
                <a:latin typeface="Aptos"/>
              </a:rPr>
              <a:t>rental income subject to market demand and occupancy.</a:t>
            </a:r>
          </a:p>
        </p:txBody>
      </p:sp>
      <p:sp>
        <p:nvSpPr>
          <p:cNvPr id="71" name="Rounded Rectangle 35">
            <a:extLst>
              <a:ext uri="{FF2B5EF4-FFF2-40B4-BE49-F238E27FC236}">
                <a16:creationId xmlns:a16="http://schemas.microsoft.com/office/drawing/2014/main" id="{E61DE422-3820-B473-1DB6-32981F95E26B}"/>
              </a:ext>
            </a:extLst>
          </p:cNvPr>
          <p:cNvSpPr/>
          <p:nvPr/>
        </p:nvSpPr>
        <p:spPr>
          <a:xfrm>
            <a:off x="594360" y="5596128"/>
            <a:ext cx="10972800" cy="658368"/>
          </a:xfrm>
          <a:prstGeom prst="roundRect">
            <a:avLst/>
          </a:prstGeom>
          <a:solidFill>
            <a:srgbClr val="435B46"/>
          </a:solidFill>
          <a:ln w="12700">
            <a:solidFill>
              <a:srgbClr val="C5A5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1478726F-2382-84B3-690C-9A9E3BCB1304}"/>
              </a:ext>
            </a:extLst>
          </p:cNvPr>
          <p:cNvSpPr txBox="1"/>
          <p:nvPr/>
        </p:nvSpPr>
        <p:spPr>
          <a:xfrm>
            <a:off x="822960" y="5779008"/>
            <a:ext cx="10515600" cy="2743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050" b="1" dirty="0">
                <a:solidFill>
                  <a:srgbClr val="FFFFFF"/>
                </a:solidFill>
                <a:latin typeface="Aptos"/>
              </a:rPr>
              <a:t>FROM WEEKEND ESCAPES TO RESORT OWNERSHIP — SMART VALLEY RESORTS IS BUILT AROUND THE TOURISM EXPERIENCE.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A9B5216C-7D34-6C35-FA6E-D580DCD0B813}"/>
              </a:ext>
            </a:extLst>
          </p:cNvPr>
          <p:cNvSpPr txBox="1"/>
          <p:nvPr/>
        </p:nvSpPr>
        <p:spPr>
          <a:xfrm>
            <a:off x="640080" y="6400800"/>
            <a:ext cx="5943600" cy="18288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800" b="0" dirty="0">
                <a:solidFill>
                  <a:srgbClr val="CDD8CF"/>
                </a:solidFill>
                <a:latin typeface="Aptos"/>
              </a:rPr>
              <a:t>Income potential is market-dependent and is not a guaranteed return.</a:t>
            </a:r>
          </a:p>
        </p:txBody>
      </p:sp>
    </p:spTree>
    <p:extLst>
      <p:ext uri="{BB962C8B-B14F-4D97-AF65-F5344CB8AC3E}">
        <p14:creationId xmlns:p14="http://schemas.microsoft.com/office/powerpoint/2010/main" val="9787508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231B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60FD57B-8EB1-9863-BC47-3E70D55CC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A608BD9-B715-6A88-8FAF-F876A549EF89}"/>
              </a:ext>
            </a:extLst>
          </p:cNvPr>
          <p:cNvSpPr txBox="1"/>
          <p:nvPr/>
        </p:nvSpPr>
        <p:spPr>
          <a:xfrm>
            <a:off x="594360" y="502920"/>
            <a:ext cx="5669280" cy="45720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3000" b="1" dirty="0">
                <a:solidFill>
                  <a:srgbClr val="FFFFFF"/>
                </a:solidFill>
                <a:latin typeface="Aptos"/>
              </a:rPr>
              <a:t>SMART VALLEY RESORTS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275304F-2F8E-99E4-60D4-E100B6F267BD}"/>
              </a:ext>
            </a:extLst>
          </p:cNvPr>
          <p:cNvSpPr txBox="1"/>
          <p:nvPr/>
        </p:nvSpPr>
        <p:spPr>
          <a:xfrm>
            <a:off x="594360" y="1051560"/>
            <a:ext cx="6858000" cy="36576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700" b="1" dirty="0">
                <a:solidFill>
                  <a:srgbClr val="C5A55A"/>
                </a:solidFill>
                <a:latin typeface="Aptos"/>
              </a:rPr>
              <a:t>Your next destination. Your own retreat.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5371837-382D-46EB-1BF7-9BFA65EE8F9F}"/>
              </a:ext>
            </a:extLst>
          </p:cNvPr>
          <p:cNvSpPr/>
          <p:nvPr/>
        </p:nvSpPr>
        <p:spPr>
          <a:xfrm>
            <a:off x="594360" y="1627632"/>
            <a:ext cx="10972800" cy="32004"/>
          </a:xfrm>
          <a:prstGeom prst="rect">
            <a:avLst/>
          </a:prstGeom>
          <a:solidFill>
            <a:srgbClr val="C5A5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9" name="Rounded Rectangle 4">
            <a:extLst>
              <a:ext uri="{FF2B5EF4-FFF2-40B4-BE49-F238E27FC236}">
                <a16:creationId xmlns:a16="http://schemas.microsoft.com/office/drawing/2014/main" id="{3011626D-233A-8C3E-D922-B05EA8408F56}"/>
              </a:ext>
            </a:extLst>
          </p:cNvPr>
          <p:cNvSpPr/>
          <p:nvPr/>
        </p:nvSpPr>
        <p:spPr>
          <a:xfrm>
            <a:off x="594360" y="2057400"/>
            <a:ext cx="6629400" cy="2514600"/>
          </a:xfrm>
          <a:prstGeom prst="roundRect">
            <a:avLst/>
          </a:prstGeom>
          <a:solidFill>
            <a:srgbClr val="1C3327"/>
          </a:solidFill>
          <a:ln w="12700">
            <a:solidFill>
              <a:srgbClr val="C5A5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B78D4FF-F63C-5B62-2191-068EB9DAF37C}"/>
              </a:ext>
            </a:extLst>
          </p:cNvPr>
          <p:cNvSpPr txBox="1"/>
          <p:nvPr/>
        </p:nvSpPr>
        <p:spPr>
          <a:xfrm>
            <a:off x="914400" y="2395728"/>
            <a:ext cx="5303520" cy="384048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2300" b="1" dirty="0">
                <a:solidFill>
                  <a:srgbClr val="C5A55A"/>
                </a:solidFill>
                <a:latin typeface="Aptos"/>
              </a:rPr>
              <a:t>BOOK YOUR COTTAGE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80BE3EB-5B86-7651-E9EE-B08670E109C9}"/>
              </a:ext>
            </a:extLst>
          </p:cNvPr>
          <p:cNvSpPr txBox="1"/>
          <p:nvPr/>
        </p:nvSpPr>
        <p:spPr>
          <a:xfrm>
            <a:off x="914400" y="2971800"/>
            <a:ext cx="2514600" cy="68580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500" b="1" dirty="0">
                <a:solidFill>
                  <a:srgbClr val="FFFFFF"/>
                </a:solidFill>
                <a:latin typeface="Aptos"/>
              </a:rPr>
              <a:t>2 Marla A-Frame Glamp
PKR 30 Lac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30B4823-8EF4-191F-A425-801223EBE4BE}"/>
              </a:ext>
            </a:extLst>
          </p:cNvPr>
          <p:cNvSpPr txBox="1"/>
          <p:nvPr/>
        </p:nvSpPr>
        <p:spPr>
          <a:xfrm>
            <a:off x="3794760" y="2971800"/>
            <a:ext cx="2743200" cy="68580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500" b="1" dirty="0">
                <a:solidFill>
                  <a:srgbClr val="FFFFFF"/>
                </a:solidFill>
                <a:latin typeface="Aptos"/>
              </a:rPr>
              <a:t>4 Marla A-Frame Cottage
PKR 45 Lac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6FB34E7-EF87-2DED-0B9E-0B794F00BE16}"/>
              </a:ext>
            </a:extLst>
          </p:cNvPr>
          <p:cNvSpPr txBox="1"/>
          <p:nvPr/>
        </p:nvSpPr>
        <p:spPr>
          <a:xfrm>
            <a:off x="914400" y="3886200"/>
            <a:ext cx="5669280" cy="41148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050" b="0" dirty="0">
                <a:solidFill>
                  <a:srgbClr val="CDD8CF"/>
                </a:solidFill>
                <a:latin typeface="Aptos"/>
              </a:rPr>
              <a:t>Structured payment plans • Milestone-linked construction
12–13 week optional construction timeline</a:t>
            </a:r>
          </a:p>
        </p:txBody>
      </p:sp>
      <p:sp>
        <p:nvSpPr>
          <p:cNvPr id="19" name="Rounded Rectangle 9">
            <a:extLst>
              <a:ext uri="{FF2B5EF4-FFF2-40B4-BE49-F238E27FC236}">
                <a16:creationId xmlns:a16="http://schemas.microsoft.com/office/drawing/2014/main" id="{D1D7740B-90A6-8F9E-5CAB-83900DE300A2}"/>
              </a:ext>
            </a:extLst>
          </p:cNvPr>
          <p:cNvSpPr/>
          <p:nvPr/>
        </p:nvSpPr>
        <p:spPr>
          <a:xfrm>
            <a:off x="7498079" y="2057400"/>
            <a:ext cx="4069080" cy="2514600"/>
          </a:xfrm>
          <a:prstGeom prst="roundRect">
            <a:avLst/>
          </a:prstGeom>
          <a:solidFill>
            <a:srgbClr val="435B46"/>
          </a:solidFill>
          <a:ln w="12700">
            <a:solidFill>
              <a:srgbClr val="C5A5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FBA67AA-8271-C44A-27EF-2F6A4AD82BFA}"/>
              </a:ext>
            </a:extLst>
          </p:cNvPr>
          <p:cNvSpPr txBox="1"/>
          <p:nvPr/>
        </p:nvSpPr>
        <p:spPr>
          <a:xfrm>
            <a:off x="7818120" y="2395728"/>
            <a:ext cx="3429000" cy="32004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500" b="1" dirty="0">
                <a:solidFill>
                  <a:srgbClr val="C5A55A"/>
                </a:solidFill>
                <a:latin typeface="Aptos"/>
              </a:rPr>
              <a:t>CONTACT / BOOKING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D6BE252-95C1-B2E2-F780-C1D94D187430}"/>
              </a:ext>
            </a:extLst>
          </p:cNvPr>
          <p:cNvSpPr txBox="1"/>
          <p:nvPr/>
        </p:nvSpPr>
        <p:spPr>
          <a:xfrm>
            <a:off x="7818120" y="2944368"/>
            <a:ext cx="3429000" cy="2743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100" b="1" dirty="0">
                <a:solidFill>
                  <a:srgbClr val="FFFFFF"/>
                </a:solidFill>
                <a:latin typeface="Aptos"/>
              </a:rPr>
              <a:t>Sales Office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BB59905-B4E1-4426-587F-32A5701F347A}"/>
              </a:ext>
            </a:extLst>
          </p:cNvPr>
          <p:cNvSpPr txBox="1"/>
          <p:nvPr/>
        </p:nvSpPr>
        <p:spPr>
          <a:xfrm>
            <a:off x="8464220" y="3408369"/>
            <a:ext cx="2136803" cy="169277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100" b="1" dirty="0">
                <a:solidFill>
                  <a:srgbClr val="FFFFFF"/>
                </a:solidFill>
                <a:latin typeface="Aptos"/>
              </a:rPr>
              <a:t>Phone / WhatsApp</a:t>
            </a:r>
            <a:r>
              <a:rPr sz="1100" b="0" dirty="0">
                <a:solidFill>
                  <a:srgbClr val="FFFFFF"/>
                </a:solidFill>
                <a:latin typeface="Aptos"/>
              </a:rPr>
              <a:t>: </a:t>
            </a:r>
            <a:r>
              <a:rPr lang="en-CA" sz="1100" b="0" dirty="0">
                <a:solidFill>
                  <a:srgbClr val="FFFFFF"/>
                </a:solidFill>
                <a:latin typeface="Aptos"/>
              </a:rPr>
              <a:t>051-612-2687 </a:t>
            </a:r>
            <a:endParaRPr sz="1100" b="0" dirty="0">
              <a:solidFill>
                <a:srgbClr val="FFFFFF"/>
              </a:solidFill>
              <a:latin typeface="Aptos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16F0747-10BA-ADA2-7477-AB41CF01F66D}"/>
              </a:ext>
            </a:extLst>
          </p:cNvPr>
          <p:cNvSpPr txBox="1"/>
          <p:nvPr/>
        </p:nvSpPr>
        <p:spPr>
          <a:xfrm>
            <a:off x="8081926" y="3613997"/>
            <a:ext cx="2901436" cy="507831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100" b="1" dirty="0">
                <a:solidFill>
                  <a:srgbClr val="FFFFFF"/>
                </a:solidFill>
                <a:latin typeface="Aptos"/>
              </a:rPr>
              <a:t>Address</a:t>
            </a:r>
            <a:r>
              <a:rPr sz="1100" b="0" dirty="0">
                <a:solidFill>
                  <a:srgbClr val="FFFFFF"/>
                </a:solidFill>
                <a:latin typeface="Aptos"/>
              </a:rPr>
              <a:t>:</a:t>
            </a:r>
            <a:r>
              <a:rPr lang="en-CA" sz="1100" b="0" dirty="0">
                <a:solidFill>
                  <a:srgbClr val="FFFFFF"/>
                </a:solidFill>
                <a:latin typeface="Aptos"/>
              </a:rPr>
              <a:t> Suit-01, First Floor, Burj Al Bilal Plaza, </a:t>
            </a:r>
          </a:p>
          <a:p>
            <a:pPr algn="ctr"/>
            <a:r>
              <a:rPr lang="en-CA" sz="1100" b="0" dirty="0">
                <a:solidFill>
                  <a:srgbClr val="FFFFFF"/>
                </a:solidFill>
                <a:latin typeface="Aptos"/>
              </a:rPr>
              <a:t>Jinnah Avenue, Margalla Enclave Park Road,</a:t>
            </a:r>
          </a:p>
          <a:p>
            <a:pPr algn="ctr"/>
            <a:r>
              <a:rPr lang="en-CA" sz="1100" b="0" dirty="0">
                <a:solidFill>
                  <a:srgbClr val="FFFFFF"/>
                </a:solidFill>
                <a:latin typeface="Aptos"/>
              </a:rPr>
              <a:t> Islamabad, Pakistan.</a:t>
            </a:r>
            <a:r>
              <a:rPr sz="1100" b="0" dirty="0">
                <a:solidFill>
                  <a:srgbClr val="FFFFFF"/>
                </a:solidFill>
                <a:latin typeface="Aptos"/>
              </a:rPr>
              <a:t> </a:t>
            </a:r>
            <a:r>
              <a:rPr lang="en-CA" sz="1100" b="0" dirty="0">
                <a:solidFill>
                  <a:srgbClr val="FFFFFF"/>
                </a:solidFill>
                <a:latin typeface="Aptos"/>
              </a:rPr>
              <a:t> </a:t>
            </a:r>
            <a:endParaRPr sz="1100" b="0" dirty="0">
              <a:solidFill>
                <a:srgbClr val="FFFFFF"/>
              </a:solidFill>
              <a:latin typeface="Aptos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CCE9FA2-A5B0-99BB-C986-D771CE2DE13E}"/>
              </a:ext>
            </a:extLst>
          </p:cNvPr>
          <p:cNvSpPr txBox="1"/>
          <p:nvPr/>
        </p:nvSpPr>
        <p:spPr>
          <a:xfrm>
            <a:off x="8440980" y="4158177"/>
            <a:ext cx="2183290" cy="169277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100" b="1" dirty="0">
                <a:solidFill>
                  <a:srgbClr val="FFFFFF"/>
                </a:solidFill>
                <a:latin typeface="Aptos"/>
              </a:rPr>
              <a:t>Website: </a:t>
            </a:r>
            <a:r>
              <a:rPr lang="en-CA" sz="1100" b="1" dirty="0">
                <a:solidFill>
                  <a:srgbClr val="FFFFFF"/>
                </a:solidFill>
                <a:latin typeface="Aptos"/>
              </a:rPr>
              <a:t> </a:t>
            </a:r>
            <a:r>
              <a:rPr lang="en-CA" sz="1100" b="0" dirty="0">
                <a:solidFill>
                  <a:srgbClr val="FFFFFF"/>
                </a:solidFill>
                <a:latin typeface="Aptos"/>
              </a:rPr>
              <a:t>www.adhassociates.com</a:t>
            </a:r>
            <a:endParaRPr sz="1100" b="0" dirty="0">
              <a:solidFill>
                <a:srgbClr val="FFFFFF"/>
              </a:solidFill>
              <a:latin typeface="Aptos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FA8D29A-A769-61C9-73F5-E2207C5038E9}"/>
              </a:ext>
            </a:extLst>
          </p:cNvPr>
          <p:cNvSpPr txBox="1"/>
          <p:nvPr/>
        </p:nvSpPr>
        <p:spPr>
          <a:xfrm>
            <a:off x="914400" y="5166360"/>
            <a:ext cx="10332720" cy="45720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2300" b="1" dirty="0">
                <a:solidFill>
                  <a:srgbClr val="C5A55A"/>
                </a:solidFill>
                <a:latin typeface="Aptos"/>
              </a:rPr>
              <a:t>INVEST IN NATURE  •  OWN THE EXPERIENCE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CDDB069-D6E0-C52A-C4BE-F6C4E82CD73B}"/>
              </a:ext>
            </a:extLst>
          </p:cNvPr>
          <p:cNvSpPr txBox="1"/>
          <p:nvPr/>
        </p:nvSpPr>
        <p:spPr>
          <a:xfrm>
            <a:off x="3657600" y="5870448"/>
            <a:ext cx="4846320" cy="32004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400" b="1" dirty="0">
                <a:solidFill>
                  <a:srgbClr val="FFFFFF"/>
                </a:solidFill>
                <a:latin typeface="Aptos"/>
              </a:rPr>
              <a:t>SMART VALLEY RESORTS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99D5C16-F8C7-78B7-950F-435FA232790B}"/>
              </a:ext>
            </a:extLst>
          </p:cNvPr>
          <p:cNvSpPr txBox="1"/>
          <p:nvPr/>
        </p:nvSpPr>
        <p:spPr>
          <a:xfrm>
            <a:off x="3291840" y="6236208"/>
            <a:ext cx="5577840" cy="22860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000" b="0" dirty="0">
                <a:solidFill>
                  <a:srgbClr val="CDD8CF"/>
                </a:solidFill>
                <a:latin typeface="Aptos"/>
              </a:rPr>
              <a:t>Luxury • Nature • Tourism • Lifestyle</a:t>
            </a:r>
          </a:p>
        </p:txBody>
      </p:sp>
    </p:spTree>
    <p:extLst>
      <p:ext uri="{BB962C8B-B14F-4D97-AF65-F5344CB8AC3E}">
        <p14:creationId xmlns:p14="http://schemas.microsoft.com/office/powerpoint/2010/main" val="30677817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1144</Words>
  <Application>Microsoft Office PowerPoint</Application>
  <PresentationFormat>Widescreen</PresentationFormat>
  <Paragraphs>227</Paragraphs>
  <Slides>9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Aptos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amman rathore</cp:lastModifiedBy>
  <cp:revision>4</cp:revision>
  <dcterms:created xsi:type="dcterms:W3CDTF">2013-01-27T09:14:16Z</dcterms:created>
  <dcterms:modified xsi:type="dcterms:W3CDTF">2026-08-10T14:24:33Z</dcterms:modified>
  <cp:category/>
</cp:coreProperties>
</file>